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8" r:id="rId10"/>
    <p:sldId id="270" r:id="rId11"/>
    <p:sldId id="272" r:id="rId12"/>
    <p:sldId id="273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96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797356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8324775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293848"/>
      </p:ext>
    </p:extLst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6766922"/>
      </p:ext>
    </p:extLst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0342837"/>
      </p:ext>
    </p:extLst>
  </p:cSld>
  <p:clrMapOvr>
    <a:masterClrMapping/>
  </p:clrMapOvr>
  <p:transition spd="slow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2295161"/>
      </p:ext>
    </p:extLst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4110173"/>
      </p:ext>
    </p:extLst>
  </p:cSld>
  <p:clrMapOvr>
    <a:masterClrMapping/>
  </p:clrMapOvr>
  <p:transition spd="slow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1549188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136159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6171823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4554390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38319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7546488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2257713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7324982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5553010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CB38-4BB9-4679-8CAD-1C23DB37CF49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461DB2-B6EE-4FD0-89F4-506E869FE7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172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ransition spd="slow">
    <p:push dir="r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nia.fi/international-omni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31606" y="1316089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6600" dirty="0" smtClean="0"/>
              <a:t/>
            </a:r>
            <a:br>
              <a:rPr lang="hr-HR" sz="6600" dirty="0" smtClean="0"/>
            </a:br>
            <a:r>
              <a:rPr lang="hr-HR" sz="6600" dirty="0"/>
              <a:t/>
            </a:r>
            <a:br>
              <a:rPr lang="hr-HR" sz="6600" dirty="0"/>
            </a:br>
            <a:r>
              <a:rPr lang="hr-HR" sz="6600" dirty="0" smtClean="0"/>
              <a:t/>
            </a:r>
            <a:br>
              <a:rPr lang="hr-HR" sz="6600" dirty="0" smtClean="0"/>
            </a:br>
            <a:r>
              <a:rPr lang="hr-HR" sz="6600" dirty="0"/>
              <a:t/>
            </a:r>
            <a:br>
              <a:rPr lang="hr-HR" sz="6600" dirty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3901117" y="2030675"/>
            <a:ext cx="58900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FINSKA</a:t>
            </a:r>
            <a:endParaRPr lang="hr-HR" sz="1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361" y="316575"/>
            <a:ext cx="2175807" cy="761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547" y="305136"/>
            <a:ext cx="2706087" cy="772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461" y="3668470"/>
            <a:ext cx="2936159" cy="2648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728" y="305136"/>
            <a:ext cx="857816" cy="85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718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62819" y="3338560"/>
            <a:ext cx="8915400" cy="377762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1550. godine osnovao švedski kralj Gustav Vasa </a:t>
            </a:r>
          </a:p>
          <a:p>
            <a:r>
              <a:rPr lang="hr-HR" sz="2800" dirty="0" smtClean="0"/>
              <a:t>Utemeljen je s ciljem razvoja trgovine </a:t>
            </a:r>
          </a:p>
          <a:p>
            <a:r>
              <a:rPr lang="hr-HR" sz="2800" dirty="0" smtClean="0"/>
              <a:t>Ima brojne znamenite građevine u neoklasicističkom stilu (najpoznatija je luteranska katedrala)</a:t>
            </a:r>
          </a:p>
          <a:p>
            <a:r>
              <a:rPr lang="hr-HR" sz="2800" dirty="0" smtClean="0"/>
              <a:t>Tvrđava Suomenlinna koja se nalazi na listi svjetske baštine UNESCO-a.</a:t>
            </a:r>
          </a:p>
          <a:p>
            <a:pPr marL="0" indent="0">
              <a:buNone/>
            </a:pPr>
            <a:endParaRPr lang="hr-HR" sz="2800" dirty="0"/>
          </a:p>
        </p:txBody>
      </p:sp>
      <p:pic>
        <p:nvPicPr>
          <p:cNvPr id="2050" name="Picture 2" descr="http://www.themanufacturer.com/wp-content/uploads/2015/03/Winter-in-Helsinki-Finland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612">
            <a:off x="4350001" y="486574"/>
            <a:ext cx="5298589" cy="2522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309770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8006" y="658293"/>
            <a:ext cx="8911687" cy="1280890"/>
          </a:xfrm>
        </p:spPr>
        <p:txBody>
          <a:bodyPr/>
          <a:lstStyle/>
          <a:p>
            <a:r>
              <a:rPr lang="hr-HR" dirty="0" smtClean="0"/>
              <a:t>Espoo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95208" y="2347245"/>
            <a:ext cx="8915400" cy="377762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Drugi najveći grad</a:t>
            </a:r>
          </a:p>
          <a:p>
            <a:r>
              <a:rPr lang="hr-HR" sz="2800" dirty="0" smtClean="0"/>
              <a:t>Smješten u južnom dijelu Zemlje</a:t>
            </a:r>
          </a:p>
          <a:p>
            <a:r>
              <a:rPr lang="hr-HR" sz="2800" dirty="0" smtClean="0"/>
              <a:t>Sa Helnsinkijem, Vantaaom i Kauniainem čini metropolsko područje Velikog Helsinkija.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4829553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Omnia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>
                <a:hlinkClick r:id="rId2"/>
              </a:rPr>
              <a:t>https://www.omnia.fi/international-omnia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083697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5697" y="608327"/>
            <a:ext cx="8911687" cy="1280890"/>
          </a:xfrm>
        </p:spPr>
        <p:txBody>
          <a:bodyPr/>
          <a:lstStyle/>
          <a:p>
            <a:r>
              <a:rPr lang="hr-HR" dirty="0" smtClean="0"/>
              <a:t>Općenito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71676" y="2577365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3200" dirty="0" smtClean="0"/>
              <a:t>Država na sjeveru Europe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 smtClean="0"/>
              <a:t>338 435 km</a:t>
            </a:r>
            <a:r>
              <a:rPr lang="hr-HR" sz="3200" baseline="30000" dirty="0" smtClean="0"/>
              <a:t>2 </a:t>
            </a:r>
            <a:r>
              <a:rPr lang="hr-HR" sz="3200" dirty="0" smtClean="0"/>
              <a:t>(10% jezera, vodeni tokovi)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200" dirty="0" smtClean="0"/>
              <a:t>Kopnena granica s Norveškom, Švedskom i Rusijom</a:t>
            </a:r>
          </a:p>
        </p:txBody>
      </p:sp>
    </p:spTree>
    <p:extLst>
      <p:ext uri="{BB962C8B-B14F-4D97-AF65-F5344CB8AC3E}">
        <p14:creationId xmlns:p14="http://schemas.microsoft.com/office/powerpoint/2010/main" val="371290795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Prirodna obilježja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83150" y="1502536"/>
            <a:ext cx="8915400" cy="3777622"/>
          </a:xfrm>
        </p:spPr>
        <p:txBody>
          <a:bodyPr>
            <a:noAutofit/>
          </a:bodyPr>
          <a:lstStyle/>
          <a:p>
            <a:r>
              <a:rPr lang="hr-HR" sz="2800" dirty="0" smtClean="0"/>
              <a:t>4/5 ledenjački nanosi (tvore brežuljke, drumline)</a:t>
            </a:r>
          </a:p>
          <a:p>
            <a:r>
              <a:rPr lang="hr-HR" sz="2800" dirty="0" smtClean="0"/>
              <a:t>Najviši vrh Halti (1324m)</a:t>
            </a:r>
          </a:p>
          <a:p>
            <a:r>
              <a:rPr lang="hr-HR" sz="2800" dirty="0" smtClean="0"/>
              <a:t>Baltičko more i golfska struja ublažuju klimu:</a:t>
            </a:r>
          </a:p>
          <a:p>
            <a:pPr lvl="4"/>
            <a:r>
              <a:rPr lang="hr-HR" sz="2800" dirty="0" smtClean="0"/>
              <a:t>Prosječna temperatura zraka 6°C</a:t>
            </a:r>
          </a:p>
          <a:p>
            <a:pPr lvl="4"/>
            <a:r>
              <a:rPr lang="hr-HR" sz="2800" dirty="0" smtClean="0"/>
              <a:t>Zimi od -3°C do -14°C</a:t>
            </a:r>
          </a:p>
          <a:p>
            <a:pPr lvl="4"/>
            <a:r>
              <a:rPr lang="hr-HR" sz="2800" dirty="0" smtClean="0"/>
              <a:t>Ljetna 15°C</a:t>
            </a:r>
          </a:p>
          <a:p>
            <a:r>
              <a:rPr lang="hr-HR" sz="2800" dirty="0" smtClean="0"/>
              <a:t>Zemlja tisuću jezera (oko 60 000)</a:t>
            </a:r>
          </a:p>
          <a:p>
            <a:r>
              <a:rPr lang="hr-HR" sz="2800" dirty="0" smtClean="0"/>
              <a:t>Najbogatija šumama (86,0% kopnene površine)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67888329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475829"/>
            <a:ext cx="8911687" cy="1280890"/>
          </a:xfrm>
        </p:spPr>
        <p:txBody>
          <a:bodyPr>
            <a:normAutofit/>
          </a:bodyPr>
          <a:lstStyle/>
          <a:p>
            <a:r>
              <a:rPr lang="hr-HR" dirty="0" smtClean="0"/>
              <a:t>	</a:t>
            </a:r>
            <a:br>
              <a:rPr lang="hr-HR" dirty="0" smtClean="0"/>
            </a:br>
            <a:r>
              <a:rPr lang="hr-HR" dirty="0" smtClean="0"/>
              <a:t>Stanovništvo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999023"/>
            <a:ext cx="8915400" cy="377762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5 442 322 stanovnika (2013.g.)</a:t>
            </a:r>
          </a:p>
          <a:p>
            <a:r>
              <a:rPr lang="hr-HR" sz="2800" dirty="0" smtClean="0"/>
              <a:t>Pripada najrjeđe naseljenim europskim državama (17,9 st./km</a:t>
            </a:r>
            <a:r>
              <a:rPr lang="hr-HR" sz="2800" baseline="30000" dirty="0" smtClean="0"/>
              <a:t>2</a:t>
            </a:r>
            <a:r>
              <a:rPr lang="hr-HR" sz="2800" dirty="0" smtClean="0"/>
              <a:t>)</a:t>
            </a:r>
          </a:p>
          <a:p>
            <a:r>
              <a:rPr lang="hr-HR" sz="2800" dirty="0" smtClean="0"/>
              <a:t>Nacionalna struktura:</a:t>
            </a:r>
          </a:p>
          <a:p>
            <a:pPr lvl="2"/>
            <a:r>
              <a:rPr lang="hr-HR" sz="2800" dirty="0" smtClean="0"/>
              <a:t>Finci(89,7%)</a:t>
            </a:r>
          </a:p>
          <a:p>
            <a:pPr lvl="2"/>
            <a:r>
              <a:rPr lang="hr-HR" sz="2800" dirty="0" smtClean="0"/>
              <a:t> Šveđani(5,4%)</a:t>
            </a:r>
          </a:p>
          <a:p>
            <a:pPr lvl="2"/>
            <a:r>
              <a:rPr lang="hr-HR" sz="2800" dirty="0" smtClean="0"/>
              <a:t>Laponci(0,05%)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5700909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Politika i gospodarstvo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1990. izmijenjena gospodarska koncepcija (utjecaj unutarnje liberalizacije te raspad Sovjetskog saveza)</a:t>
            </a:r>
          </a:p>
          <a:p>
            <a:r>
              <a:rPr lang="hr-HR" sz="2400" dirty="0" smtClean="0"/>
              <a:t>1995. postaje članica Europske unije</a:t>
            </a:r>
          </a:p>
          <a:p>
            <a:r>
              <a:rPr lang="hr-HR" sz="2400" dirty="0" smtClean="0"/>
              <a:t>Razvijen:</a:t>
            </a:r>
          </a:p>
          <a:p>
            <a:pPr lvl="2"/>
            <a:r>
              <a:rPr lang="hr-HR" sz="2400" dirty="0" smtClean="0"/>
              <a:t>Informatički i telekomunikacijski sektor (</a:t>
            </a:r>
            <a:r>
              <a:rPr lang="hr-HR" sz="2400" dirty="0"/>
              <a:t>N</a:t>
            </a:r>
            <a:r>
              <a:rPr lang="hr-HR" sz="2400" dirty="0" smtClean="0"/>
              <a:t>okia)</a:t>
            </a:r>
          </a:p>
          <a:p>
            <a:pPr lvl="2"/>
            <a:r>
              <a:rPr lang="hr-HR" sz="2400" dirty="0" smtClean="0"/>
              <a:t>Industrijska proizvodnja(drva, papir, metal, pivo)</a:t>
            </a:r>
          </a:p>
          <a:p>
            <a:pPr lvl="2"/>
            <a:r>
              <a:rPr lang="hr-HR" sz="2400" dirty="0" smtClean="0"/>
              <a:t>Helsinki najveća tvornica porculana u Europi</a:t>
            </a:r>
          </a:p>
          <a:p>
            <a:r>
              <a:rPr lang="hr-HR" sz="2400" dirty="0" smtClean="0"/>
              <a:t>Među najvećim potrošačima energije ( vlastiti energentski izvori podmiruju samo 1/3)</a:t>
            </a:r>
          </a:p>
          <a:p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0694095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29286" y="1515653"/>
            <a:ext cx="8915400" cy="5342347"/>
          </a:xfrm>
        </p:spPr>
        <p:txBody>
          <a:bodyPr>
            <a:noAutofit/>
          </a:bodyPr>
          <a:lstStyle/>
          <a:p>
            <a:r>
              <a:rPr lang="hr-HR" sz="2400" dirty="0" smtClean="0"/>
              <a:t>1992. potpisuje s Ruskom Federacijom sporazum o suradnji (važna za finsku manjinu)</a:t>
            </a:r>
          </a:p>
          <a:p>
            <a:r>
              <a:rPr lang="hr-HR" sz="2400" dirty="0" smtClean="0"/>
              <a:t>Polupredsjednički sustav vlasti</a:t>
            </a:r>
          </a:p>
          <a:p>
            <a:pPr lvl="2"/>
            <a:r>
              <a:rPr lang="hr-HR" sz="2400" dirty="0" smtClean="0"/>
              <a:t>Predsjednik Sauli Niinistö (2012.), stranka nacionalne koalicije</a:t>
            </a:r>
          </a:p>
          <a:p>
            <a:pPr lvl="2"/>
            <a:r>
              <a:rPr lang="hr-HR" sz="2400" dirty="0" smtClean="0"/>
              <a:t>Biraju ga građani (opći i neposredni izbori)</a:t>
            </a:r>
          </a:p>
          <a:p>
            <a:pPr lvl="2"/>
            <a:r>
              <a:rPr lang="hr-HR" sz="2400" dirty="0" smtClean="0"/>
              <a:t>Mandat od 6 godina (najviše dva puta biran)</a:t>
            </a:r>
          </a:p>
          <a:p>
            <a:pPr lvl="2"/>
            <a:r>
              <a:rPr lang="hr-HR" sz="2400" dirty="0" smtClean="0"/>
              <a:t>Izvršnu vlast ima vlada, predstavlja ju predsjednik uz odgovornost parlamenta</a:t>
            </a:r>
          </a:p>
          <a:p>
            <a:pPr lvl="2"/>
            <a:r>
              <a:rPr lang="hr-HR" sz="2400" dirty="0" smtClean="0"/>
              <a:t>Administrativno podijeljena na 19 regija (Aldanski otoci imaju status autonomne jedinice)</a:t>
            </a:r>
          </a:p>
          <a:p>
            <a:pPr lvl="2"/>
            <a:endParaRPr lang="hr-HR" sz="2400" dirty="0" smtClean="0"/>
          </a:p>
          <a:p>
            <a:pPr marL="914400" lvl="2" indent="0">
              <a:buNone/>
            </a:pPr>
            <a:endParaRPr lang="hr-HR" sz="2400" dirty="0" smtClean="0"/>
          </a:p>
          <a:p>
            <a:pPr lvl="2"/>
            <a:endParaRPr lang="hr-HR" sz="2400" dirty="0" smtClean="0"/>
          </a:p>
          <a:p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 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840660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42548" y="641202"/>
            <a:ext cx="8911687" cy="1280890"/>
          </a:xfrm>
        </p:spPr>
        <p:txBody>
          <a:bodyPr/>
          <a:lstStyle/>
          <a:p>
            <a:r>
              <a:rPr lang="hr-HR" sz="2800" dirty="0" smtClean="0"/>
              <a:t>Zanimljivosti i običaji ljudi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20845" y="1225296"/>
            <a:ext cx="8915400" cy="5513832"/>
          </a:xfrm>
        </p:spPr>
        <p:txBody>
          <a:bodyPr>
            <a:noAutofit/>
          </a:bodyPr>
          <a:lstStyle/>
          <a:p>
            <a:r>
              <a:rPr lang="hr-HR" sz="2400" dirty="0"/>
              <a:t>R</a:t>
            </a:r>
            <a:r>
              <a:rPr lang="hr-HR" sz="2400" dirty="0" smtClean="0"/>
              <a:t>azgovaraju realno i direktno, </a:t>
            </a:r>
            <a:r>
              <a:rPr lang="hr-HR" sz="2400" dirty="0"/>
              <a:t>o</a:t>
            </a:r>
            <a:r>
              <a:rPr lang="hr-HR" sz="2400" dirty="0" smtClean="0"/>
              <a:t>braćaju se sa „ti”.</a:t>
            </a:r>
          </a:p>
          <a:p>
            <a:r>
              <a:rPr lang="hr-HR" sz="2400" dirty="0" smtClean="0"/>
              <a:t>Finca je teško upoznati ali kad se upozna prijateljstvo je vječno.</a:t>
            </a:r>
          </a:p>
          <a:p>
            <a:r>
              <a:rPr lang="hr-HR" sz="2400" dirty="0" smtClean="0"/>
              <a:t>Poštuju vrijedne i uporne osobe, nesuglasice rješavaju razgovorom.</a:t>
            </a:r>
          </a:p>
          <a:p>
            <a:r>
              <a:rPr lang="hr-HR" sz="2400" dirty="0" smtClean="0"/>
              <a:t>Ne pokazuju osjećaje u javnosti, važna im je obitelj, tišina, priroda te odlazak u saune (odvijanje važnih političkih poslova).</a:t>
            </a:r>
          </a:p>
          <a:p>
            <a:r>
              <a:rPr lang="hr-HR" sz="2400" dirty="0" smtClean="0"/>
              <a:t>Planiraju unaprijed, drže se obećanja, ali isto očekuju od drugih.</a:t>
            </a:r>
          </a:p>
          <a:p>
            <a:r>
              <a:rPr lang="hr-HR" sz="2400" dirty="0" smtClean="0"/>
              <a:t>Važan stanovnik Djed </a:t>
            </a:r>
            <a:r>
              <a:rPr lang="hr-HR" sz="2400" dirty="0"/>
              <a:t>B</a:t>
            </a:r>
            <a:r>
              <a:rPr lang="hr-HR" sz="2400" dirty="0" smtClean="0"/>
              <a:t>ožićnjak</a:t>
            </a:r>
          </a:p>
          <a:p>
            <a:r>
              <a:rPr lang="hr-HR" sz="2400" dirty="0" smtClean="0"/>
              <a:t>Održava se najduža skijaška utrka svake godine u ožujku.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22697979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25573" y="160471"/>
            <a:ext cx="8911687" cy="1280890"/>
          </a:xfrm>
        </p:spPr>
        <p:txBody>
          <a:bodyPr/>
          <a:lstStyle/>
          <a:p>
            <a:r>
              <a:rPr lang="hr-HR" dirty="0" smtClean="0"/>
              <a:t>Obrazovanje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09540" y="800916"/>
            <a:ext cx="8915400" cy="5892492"/>
          </a:xfrm>
        </p:spPr>
        <p:txBody>
          <a:bodyPr>
            <a:noAutofit/>
          </a:bodyPr>
          <a:lstStyle/>
          <a:p>
            <a:r>
              <a:rPr lang="hr-HR" sz="2000" dirty="0" smtClean="0"/>
              <a:t>Finski školski sistem zasjeda na vrh internacionalnih lista edukacijskih sistema</a:t>
            </a:r>
          </a:p>
          <a:p>
            <a:r>
              <a:rPr lang="hr-HR" sz="2000" dirty="0" smtClean="0"/>
              <a:t>Nema ocjenjivanja i centraliziranog modela kao Zapadne zemlje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Početak školovanja je sa sedam godina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Samo jedan obavezan standardizirani ispit tek kad napune 16 godina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Troši 30% manje po studentu nego SAD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Potpuno financiraju školski sistem 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Učitelji imaju isti status u državi kao doktori i odvjetnici </a:t>
            </a:r>
            <a:r>
              <a:rPr lang="hr-HR" sz="2000" dirty="0"/>
              <a:t>i ne </a:t>
            </a:r>
            <a:r>
              <a:rPr lang="hr-HR" sz="2000" dirty="0" smtClean="0"/>
              <a:t>plaćaju se </a:t>
            </a:r>
            <a:r>
              <a:rPr lang="hr-HR" sz="2000" dirty="0"/>
              <a:t>po uspješnosti</a:t>
            </a:r>
            <a:endParaRPr lang="hr-HR" sz="20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Prosječna plaća profesora je 29,000.00 dolara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Učitelji provode samo 4 sata dnevno u razredu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93% završi srednju školu</a:t>
            </a:r>
          </a:p>
          <a:p>
            <a:pPr marL="971550" lvl="1" indent="-514350">
              <a:buFont typeface="+mj-lt"/>
              <a:buAutoNum type="alphaLcPeriod"/>
            </a:pPr>
            <a:r>
              <a:rPr lang="hr-HR" sz="2000" dirty="0" smtClean="0"/>
              <a:t>66% odlazi na studij</a:t>
            </a:r>
          </a:p>
        </p:txBody>
      </p:sp>
    </p:spTree>
    <p:extLst>
      <p:ext uri="{BB962C8B-B14F-4D97-AF65-F5344CB8AC3E}">
        <p14:creationId xmlns:p14="http://schemas.microsoft.com/office/powerpoint/2010/main" val="72690750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6014" y="777935"/>
            <a:ext cx="8911687" cy="1280890"/>
          </a:xfrm>
        </p:spPr>
        <p:txBody>
          <a:bodyPr/>
          <a:lstStyle/>
          <a:p>
            <a:r>
              <a:rPr lang="hr-HR" dirty="0" smtClean="0"/>
              <a:t>Helsinki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73018" y="1971231"/>
            <a:ext cx="8915400" cy="377762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Glavni i najveći grad </a:t>
            </a:r>
          </a:p>
          <a:p>
            <a:r>
              <a:rPr lang="hr-HR" sz="2400" dirty="0" smtClean="0"/>
              <a:t>Smješten u južnom dijelu Zemlje </a:t>
            </a:r>
          </a:p>
          <a:p>
            <a:r>
              <a:rPr lang="hr-HR" sz="2400" dirty="0" smtClean="0"/>
              <a:t>Čini konurbaciju s 3 grada – Espoo, Vantaa</a:t>
            </a:r>
            <a:r>
              <a:rPr lang="hr-HR" sz="2400" dirty="0"/>
              <a:t> </a:t>
            </a:r>
            <a:r>
              <a:rPr lang="hr-HR" sz="2400" dirty="0" smtClean="0"/>
              <a:t>i Kauniainen </a:t>
            </a:r>
          </a:p>
          <a:p>
            <a:r>
              <a:rPr lang="hr-HR" sz="2400" dirty="0" smtClean="0"/>
              <a:t>1 021 851 stanovnika</a:t>
            </a:r>
          </a:p>
          <a:p>
            <a:endParaRPr lang="hr-HR" sz="2400" dirty="0"/>
          </a:p>
        </p:txBody>
      </p:sp>
      <p:pic>
        <p:nvPicPr>
          <p:cNvPr id="1026" name="Picture 2" descr="http://stil.kurir.rs/slika-850x556/finska-helsinki-1377705989-118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679" y="3514912"/>
            <a:ext cx="4737739" cy="309903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168346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470</TotalTime>
  <Words>501</Words>
  <Application>Microsoft Office PowerPoint</Application>
  <PresentationFormat>Custom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Pramen</vt:lpstr>
      <vt:lpstr>     </vt:lpstr>
      <vt:lpstr>Općenito</vt:lpstr>
      <vt:lpstr>Prirodna obilježja</vt:lpstr>
      <vt:lpstr>  Stanovništvo</vt:lpstr>
      <vt:lpstr>Politika i gospodarstvo</vt:lpstr>
      <vt:lpstr>Povijest</vt:lpstr>
      <vt:lpstr>Zanimljivosti i običaji ljudi</vt:lpstr>
      <vt:lpstr>Obrazovanje </vt:lpstr>
      <vt:lpstr>Helsinki </vt:lpstr>
      <vt:lpstr>PowerPoint Presentation</vt:lpstr>
      <vt:lpstr>Espoo</vt:lpstr>
      <vt:lpstr>Omnia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FINSKA</dc:title>
  <dc:creator>Učenik</dc:creator>
  <cp:lastModifiedBy>knjižnica</cp:lastModifiedBy>
  <cp:revision>25</cp:revision>
  <dcterms:created xsi:type="dcterms:W3CDTF">2016-03-08T10:01:52Z</dcterms:created>
  <dcterms:modified xsi:type="dcterms:W3CDTF">2016-03-16T10:03:17Z</dcterms:modified>
</cp:coreProperties>
</file>