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2680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6906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15518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18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71884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645202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47882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80147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3153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18053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2757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6023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5361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9236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483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076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94926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3646-6799-41CC-ABC2-89561AFA7A20}" type="datetimeFigureOut">
              <a:rPr lang="hr-HR" smtClean="0"/>
              <a:t>3.5.2021.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7551-1AC7-43DB-8D50-AD6369042D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131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historyproject.com/artists/caspar-david-friedrich/two-men-contemplating-the-mo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D847D-85E1-406A-8BA7-16373E1FD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ROMANTIZAM I JOHANN WOLFGANG GOETHE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8710F6-C280-4A77-A282-8AFEA3454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960" y="4776211"/>
            <a:ext cx="6904495" cy="1655762"/>
          </a:xfrm>
        </p:spPr>
        <p:txBody>
          <a:bodyPr/>
          <a:lstStyle/>
          <a:p>
            <a:r>
              <a:rPr lang="hr-HR" dirty="0"/>
              <a:t>Emanuel </a:t>
            </a:r>
            <a:r>
              <a:rPr lang="hr-HR" dirty="0" err="1"/>
              <a:t>Pešorda</a:t>
            </a:r>
            <a:r>
              <a:rPr lang="hr-HR" dirty="0"/>
              <a:t>, Marta Grgurević, Ivana Janković, Dominik </a:t>
            </a:r>
            <a:r>
              <a:rPr lang="hr-HR" dirty="0" err="1"/>
              <a:t>Klopan,Gabriela</a:t>
            </a:r>
            <a:r>
              <a:rPr lang="hr-HR" dirty="0"/>
              <a:t> Matasović</a:t>
            </a:r>
          </a:p>
        </p:txBody>
      </p:sp>
    </p:spTree>
    <p:extLst>
      <p:ext uri="{BB962C8B-B14F-4D97-AF65-F5344CB8AC3E}">
        <p14:creationId xmlns:p14="http://schemas.microsoft.com/office/powerpoint/2010/main" val="11707699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6244B5-4BA5-45BA-ABA8-0828A874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Romantizam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2074FC-3C23-40FE-85C8-F666BF46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31871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2400" i="1" dirty="0">
                <a:latin typeface="Rockwell" panose="02060603020205020403" pitchFamily="18" charset="0"/>
              </a:rPr>
              <a:t>Sturm </a:t>
            </a:r>
            <a:r>
              <a:rPr lang="hr-HR" sz="2400" i="1" dirty="0" err="1">
                <a:latin typeface="Rockwell" panose="02060603020205020403" pitchFamily="18" charset="0"/>
              </a:rPr>
              <a:t>und</a:t>
            </a:r>
            <a:r>
              <a:rPr lang="hr-HR" sz="2400" i="1" dirty="0">
                <a:latin typeface="Rockwell" panose="02060603020205020403" pitchFamily="18" charset="0"/>
              </a:rPr>
              <a:t> </a:t>
            </a:r>
            <a:r>
              <a:rPr lang="hr-HR" sz="2400" i="1" dirty="0" err="1">
                <a:latin typeface="Rockwell" panose="02060603020205020403" pitchFamily="18" charset="0"/>
              </a:rPr>
              <a:t>Drang</a:t>
            </a:r>
            <a:r>
              <a:rPr lang="hr-HR" sz="2400" i="1" dirty="0">
                <a:latin typeface="Rockwell" panose="02060603020205020403" pitchFamily="18" charset="0"/>
              </a:rPr>
              <a:t> </a:t>
            </a:r>
            <a:r>
              <a:rPr lang="hr-HR" sz="2400" dirty="0">
                <a:latin typeface="Rockwell" panose="02060603020205020403" pitchFamily="18" charset="0"/>
              </a:rPr>
              <a:t>ili </a:t>
            </a:r>
            <a:r>
              <a:rPr lang="hr-HR" sz="2400" i="1" dirty="0">
                <a:latin typeface="Rockwell" panose="02060603020205020403" pitchFamily="18" charset="0"/>
              </a:rPr>
              <a:t>pokret mladih genija </a:t>
            </a:r>
            <a:r>
              <a:rPr lang="hr-HR" sz="2400" dirty="0">
                <a:latin typeface="Rockwell" panose="02060603020205020403" pitchFamily="18" charset="0"/>
              </a:rPr>
              <a:t>je </a:t>
            </a:r>
            <a:r>
              <a:rPr lang="hr-HR" sz="2400" dirty="0" err="1">
                <a:latin typeface="Rockwell" panose="02060603020205020403" pitchFamily="18" charset="0"/>
              </a:rPr>
              <a:t>predromantičarski</a:t>
            </a:r>
            <a:r>
              <a:rPr lang="hr-HR" sz="2400" dirty="0">
                <a:latin typeface="Rockwell" panose="02060603020205020403" pitchFamily="18" charset="0"/>
              </a:rPr>
              <a:t> pokret koji se javlja u Njemačkoj </a:t>
            </a:r>
          </a:p>
          <a:p>
            <a:r>
              <a:rPr lang="hr-HR" sz="2400" dirty="0">
                <a:latin typeface="Rockwell" panose="02060603020205020403" pitchFamily="18" charset="0"/>
              </a:rPr>
              <a:t>r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omantizam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je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naziv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za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razdoblje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općeeuropskog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književnog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umjetničkog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pokreta</a:t>
            </a:r>
            <a:endParaRPr lang="hr-HR" sz="2400" b="0" i="0" dirty="0">
              <a:effectLst/>
              <a:latin typeface="Rockwell" panose="02060603020205020403" pitchFamily="18" charset="0"/>
            </a:endParaRPr>
          </a:p>
          <a:p>
            <a:r>
              <a:rPr lang="hr-HR" sz="2400" dirty="0">
                <a:latin typeface="Rockwell" panose="02060603020205020403" pitchFamily="18" charset="0"/>
              </a:rPr>
              <a:t>vrijeme: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javio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hr-HR" sz="2400" b="0" i="0" dirty="0">
                <a:effectLst/>
                <a:latin typeface="Rockwell" panose="02060603020205020403" pitchFamily="18" charset="0"/>
              </a:rPr>
              <a:t>se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potkraj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18.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stoljeća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a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punu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afirmaciju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doživio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tek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između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1800.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1830.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godine</a:t>
            </a:r>
            <a:endParaRPr lang="hr-HR" sz="2400" b="0" i="0" dirty="0">
              <a:effectLst/>
              <a:latin typeface="Rockwell" panose="02060603020205020403" pitchFamily="18" charset="0"/>
            </a:endParaRPr>
          </a:p>
          <a:p>
            <a:r>
              <a:rPr lang="hr-HR" sz="2400" dirty="0">
                <a:latin typeface="Rockwell" panose="02060603020205020403" pitchFamily="18" charset="0"/>
              </a:rPr>
              <a:t>p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redstavlja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reakciju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na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prethodno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književno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razdoblje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klasicizam</a:t>
            </a:r>
            <a:endParaRPr lang="hr-HR" sz="2400" dirty="0">
              <a:latin typeface="Rockwell" panose="02060603020205020403" pitchFamily="18" charset="0"/>
            </a:endParaRPr>
          </a:p>
          <a:p>
            <a:r>
              <a:rPr lang="hr-HR" sz="2400" dirty="0">
                <a:latin typeface="Rockwell" panose="02060603020205020403" pitchFamily="18" charset="0"/>
              </a:rPr>
              <a:t>p</a:t>
            </a:r>
            <a:r>
              <a:rPr lang="hr-HR" sz="2400" b="0" i="0" dirty="0">
                <a:effectLst/>
                <a:latin typeface="Rockwell" panose="02060603020205020403" pitchFamily="18" charset="0"/>
              </a:rPr>
              <a:t>rostor gdje se prvo javlja: Njemačka, Francuska, Rusija i Engleska</a:t>
            </a:r>
          </a:p>
          <a:p>
            <a:endParaRPr lang="hr-HR" dirty="0">
              <a:solidFill>
                <a:srgbClr val="666666"/>
              </a:solidFill>
              <a:latin typeface="roboto" panose="02000000000000000000" pitchFamily="2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AD3406-455A-422C-A6EF-505288B3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071" y="3604658"/>
            <a:ext cx="2009613" cy="25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34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855769-FB59-4366-A534-CDAD580D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Obilježja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9718CC-419E-4074-B971-5C1B9CFF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kontekst: uzori: Biblija, srednjovjekovna književnost, Shakespeare, barok, narodna književnost</a:t>
            </a:r>
          </a:p>
          <a:p>
            <a:r>
              <a:rPr lang="hr-HR" dirty="0"/>
              <a:t>teme: osobne preokupacije buntovništvo i odmetništvo, egzotični pejzaži, povijest, mistika i okultizam</a:t>
            </a:r>
          </a:p>
          <a:p>
            <a:r>
              <a:rPr lang="hr-HR" dirty="0"/>
              <a:t>stil: originalnost, sloboda izražavanja i forme, suprotstavljanje pravilima, isprepletanje književnih rodova i vrsta</a:t>
            </a:r>
          </a:p>
          <a:p>
            <a:r>
              <a:rPr lang="hr-HR" dirty="0"/>
              <a:t>uloga književnosti : estetska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25991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58E17-B891-4A54-B27B-FC4171D7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effectLst/>
                <a:latin typeface="+mn-lt"/>
              </a:rPr>
              <a:t>J</a:t>
            </a:r>
            <a:r>
              <a:rPr lang="en-US" b="0" i="0" dirty="0" err="1">
                <a:effectLst/>
                <a:latin typeface="+mn-lt"/>
              </a:rPr>
              <a:t>ohann</a:t>
            </a:r>
            <a:r>
              <a:rPr lang="en-US" b="0" i="0" dirty="0">
                <a:effectLst/>
                <a:latin typeface="+mn-lt"/>
              </a:rPr>
              <a:t> Wolfgang von Goethe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EA7547-7960-45EC-984C-9CEEBC44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8276628" cy="3695136"/>
          </a:xfrm>
        </p:spPr>
        <p:txBody>
          <a:bodyPr>
            <a:normAutofit/>
          </a:bodyPr>
          <a:lstStyle/>
          <a:p>
            <a:r>
              <a:rPr lang="hr-HR" sz="2400" b="0" i="0" dirty="0">
                <a:effectLst/>
                <a:latin typeface="Rockwell" panose="02060603020205020403" pitchFamily="18" charset="0"/>
              </a:rPr>
              <a:t>J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ohann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Wolfgang von Goethe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jedan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je od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najvećih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njemačkih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mislilaca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književnika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koji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će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ostati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zapamćen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zahvaljujući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brojnim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djelima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koje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je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objavio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ali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načinu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života</a:t>
            </a:r>
            <a:endParaRPr lang="hr-HR" sz="2400" dirty="0">
              <a:effectLst/>
              <a:latin typeface="Rockwell" panose="02060603020205020403" pitchFamily="18" charset="0"/>
            </a:endParaRPr>
          </a:p>
          <a:p>
            <a:r>
              <a:rPr lang="hr-HR" sz="2400" dirty="0">
                <a:effectLst/>
                <a:latin typeface="Rockwell" panose="02060603020205020403" pitchFamily="18" charset="0"/>
              </a:rPr>
              <a:t>n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jegovo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stvaralaštvo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obuhvaća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lirske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epske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pjesme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pisane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u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različitim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stilovima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drame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memoare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autobiografiju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,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četiri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romana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0" i="0" dirty="0" err="1">
                <a:effectLst/>
                <a:latin typeface="Rockwell" panose="02060603020205020403" pitchFamily="18" charset="0"/>
              </a:rPr>
              <a:t>rasprave</a:t>
            </a:r>
            <a:r>
              <a:rPr lang="en-US" sz="2400" b="0" i="0" dirty="0">
                <a:effectLst/>
                <a:latin typeface="Rockwell" panose="02060603020205020403" pitchFamily="18" charset="0"/>
              </a:rPr>
              <a:t> o botanic</a:t>
            </a:r>
            <a:r>
              <a:rPr lang="hr-HR" sz="2400" b="0" i="0" dirty="0">
                <a:effectLst/>
                <a:latin typeface="Rockwell" panose="02060603020205020403" pitchFamily="18" charset="0"/>
              </a:rPr>
              <a:t>i</a:t>
            </a:r>
            <a:endParaRPr lang="hr-HR" sz="2400" dirty="0">
              <a:effectLst/>
              <a:latin typeface="Rockwell" panose="020606030202050204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E836E1-DCEF-4E35-8831-95B8799FE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104" y="3292044"/>
            <a:ext cx="2507707" cy="30362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04454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4A7FD-4703-4E1D-896A-731823065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321" y="1057182"/>
            <a:ext cx="9899207" cy="4743635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s</a:t>
            </a:r>
            <a:r>
              <a:rPr lang="en-US" b="0" i="0" dirty="0" err="1">
                <a:effectLst/>
              </a:rPr>
              <a:t>matra</a:t>
            </a:r>
            <a:r>
              <a:rPr lang="en-US" b="0" i="0" dirty="0">
                <a:effectLst/>
              </a:rPr>
              <a:t> se </a:t>
            </a:r>
            <a:r>
              <a:rPr lang="en-US" b="0" i="0" dirty="0" err="1">
                <a:effectLst/>
              </a:rPr>
              <a:t>najvećim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njemačkim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književnikom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svih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vremena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Radi</a:t>
            </a:r>
            <a:r>
              <a:rPr lang="en-US" b="0" i="0" dirty="0">
                <a:effectLst/>
              </a:rPr>
              <a:t> se o </a:t>
            </a:r>
            <a:r>
              <a:rPr lang="en-US" b="0" i="0" dirty="0" err="1">
                <a:effectLst/>
              </a:rPr>
              <a:t>književniku</a:t>
            </a:r>
            <a:r>
              <a:rPr lang="en-US" b="0" i="0" dirty="0">
                <a:effectLst/>
              </a:rPr>
              <a:t> koji se </a:t>
            </a:r>
            <a:r>
              <a:rPr lang="en-US" b="0" i="0" dirty="0" err="1">
                <a:effectLst/>
              </a:rPr>
              <a:t>proslavio</a:t>
            </a:r>
            <a:r>
              <a:rPr lang="en-US" b="0" i="0" dirty="0">
                <a:effectLst/>
              </a:rPr>
              <a:t> u </a:t>
            </a:r>
            <a:r>
              <a:rPr lang="en-US" b="0" i="0" dirty="0" err="1">
                <a:effectLst/>
              </a:rPr>
              <a:t>skoro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svim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književnim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vrstama</a:t>
            </a:r>
            <a:r>
              <a:rPr lang="en-US" b="0" i="0" dirty="0">
                <a:effectLst/>
              </a:rPr>
              <a:t>, a </a:t>
            </a:r>
            <a:r>
              <a:rPr lang="en-US" b="0" i="0" dirty="0" err="1">
                <a:effectLst/>
              </a:rPr>
              <a:t>zahvaljujući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Goetheu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razdoblje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dok</a:t>
            </a:r>
            <a:r>
              <a:rPr lang="en-US" b="0" i="0" dirty="0">
                <a:effectLst/>
              </a:rPr>
              <a:t> je </a:t>
            </a:r>
            <a:r>
              <a:rPr lang="en-US" b="0" i="0" dirty="0" err="1">
                <a:effectLst/>
              </a:rPr>
              <a:t>djelovao</a:t>
            </a:r>
            <a:r>
              <a:rPr lang="en-US" b="0" i="0" dirty="0">
                <a:effectLst/>
              </a:rPr>
              <a:t> se </a:t>
            </a:r>
            <a:r>
              <a:rPr lang="en-US" b="0" i="0" dirty="0" err="1">
                <a:effectLst/>
              </a:rPr>
              <a:t>naziva</a:t>
            </a:r>
            <a:r>
              <a:rPr lang="en-US" b="0" i="0" dirty="0">
                <a:effectLst/>
              </a:rPr>
              <a:t> "</a:t>
            </a:r>
            <a:r>
              <a:rPr lang="en-US" b="0" i="0" dirty="0" err="1">
                <a:effectLst/>
              </a:rPr>
              <a:t>Goetheovo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doba</a:t>
            </a:r>
            <a:r>
              <a:rPr lang="en-US" b="0" i="0" dirty="0">
                <a:effectLst/>
              </a:rPr>
              <a:t>" </a:t>
            </a:r>
            <a:r>
              <a:rPr lang="en-US" b="0" i="0" dirty="0" err="1">
                <a:effectLst/>
              </a:rPr>
              <a:t>ili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razdoblje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predromantizma</a:t>
            </a:r>
            <a:endParaRPr lang="hr-HR" dirty="0">
              <a:effectLst/>
            </a:endParaRPr>
          </a:p>
          <a:p>
            <a:r>
              <a:rPr lang="en-US" b="0" i="0" dirty="0">
                <a:effectLst/>
              </a:rPr>
              <a:t> </a:t>
            </a:r>
            <a:r>
              <a:rPr lang="hr-HR" dirty="0">
                <a:effectLst/>
              </a:rPr>
              <a:t>n</a:t>
            </a:r>
            <a:r>
              <a:rPr lang="en-US" b="0" i="0" dirty="0" err="1">
                <a:effectLst/>
              </a:rPr>
              <a:t>jegova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dva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najpoznatija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djela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su</a:t>
            </a:r>
            <a:r>
              <a:rPr lang="en-US" b="0" i="0" dirty="0">
                <a:effectLst/>
              </a:rPr>
              <a:t> "Faust"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roman "</a:t>
            </a:r>
            <a:r>
              <a:rPr lang="en-US" b="0" i="0" dirty="0" err="1">
                <a:effectLst/>
              </a:rPr>
              <a:t>Patnje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mladog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Werthera</a:t>
            </a:r>
            <a:r>
              <a:rPr lang="en-US" b="0" i="0" dirty="0">
                <a:effectLst/>
              </a:rPr>
              <a:t>"</a:t>
            </a:r>
            <a:endParaRPr lang="hr-HR" b="0" i="0" dirty="0">
              <a:effectLst/>
            </a:endParaRPr>
          </a:p>
          <a:p>
            <a:r>
              <a:rPr lang="en-US" b="0" i="0" dirty="0">
                <a:effectLst/>
              </a:rPr>
              <a:t>Johann Wolfgang von Goethe je </a:t>
            </a:r>
            <a:r>
              <a:rPr lang="en-US" b="0" i="0" dirty="0" err="1">
                <a:effectLst/>
              </a:rPr>
              <a:t>poznat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kao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tvorac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ideje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pojma</a:t>
            </a:r>
            <a:r>
              <a:rPr lang="en-US" b="0" i="0" dirty="0">
                <a:effectLst/>
              </a:rPr>
              <a:t> "</a:t>
            </a:r>
            <a:r>
              <a:rPr lang="en-US" b="0" i="0" dirty="0" err="1">
                <a:effectLst/>
              </a:rPr>
              <a:t>svjetske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književnosti</a:t>
            </a:r>
            <a:r>
              <a:rPr lang="en-US" b="0" i="0" dirty="0">
                <a:effectLst/>
              </a:rPr>
              <a:t>" </a:t>
            </a:r>
            <a:r>
              <a:rPr lang="en-US" b="0" i="0" dirty="0" err="1">
                <a:effectLst/>
              </a:rPr>
              <a:t>kao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kulturne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vrijednosti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čovječanstva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C96C39-3A16-44E0-BF54-D2D5477A5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956" y="3072784"/>
            <a:ext cx="2066091" cy="350409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4F7BA9-3C83-40ED-9932-4BCC63FA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75" y="4166631"/>
            <a:ext cx="3354650" cy="24102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21810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A9B1D7-7351-4110-B9B3-BCC80275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BBE7BF-AEF3-4FC6-85C0-62633474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b="1" dirty="0"/>
              <a:t>bio je iz bogate i ugledne obitelji</a:t>
            </a:r>
          </a:p>
          <a:p>
            <a:r>
              <a:rPr lang="hr-HR" sz="2400" b="1" dirty="0">
                <a:effectLst/>
                <a:latin typeface="Rockwell" panose="02060603020205020403" pitchFamily="18" charset="0"/>
              </a:rPr>
              <a:t>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sim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književnosti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Goethe je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imao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veliku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strast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prema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crtežima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, a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velik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dio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djetinjstva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bio je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oduševljen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lutkarskim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predstavama</a:t>
            </a:r>
            <a:endParaRPr lang="hr-HR" sz="2400" b="1" dirty="0">
              <a:effectLst/>
              <a:latin typeface="Rockwell" panose="02060603020205020403" pitchFamily="18" charset="0"/>
            </a:endParaRPr>
          </a:p>
          <a:p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hr-HR" sz="2400" b="1" dirty="0">
                <a:effectLst/>
                <a:latin typeface="Rockwell" panose="02060603020205020403" pitchFamily="18" charset="0"/>
              </a:rPr>
              <a:t>v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eliko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zadovoljstvo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nalazio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je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u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čitanju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velikih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radova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o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religiji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povijesti</a:t>
            </a:r>
            <a:endParaRPr lang="hr-HR" sz="2400" b="1" i="0" dirty="0">
              <a:effectLst/>
              <a:latin typeface="Rockwell" panose="02060603020205020403" pitchFamily="18" charset="0"/>
            </a:endParaRPr>
          </a:p>
          <a:p>
            <a:r>
              <a:rPr lang="en-US" sz="2400" b="1" i="0" dirty="0">
                <a:effectLst/>
                <a:latin typeface="Rockwell" panose="02060603020205020403" pitchFamily="18" charset="0"/>
              </a:rPr>
              <a:t>Johann Caspar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oženio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se 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Katarinom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Elizabeth 1748.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godine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endParaRPr lang="hr-HR" sz="2400" b="1" i="0" dirty="0">
              <a:effectLst/>
              <a:latin typeface="Rockwell" panose="02060603020205020403" pitchFamily="18" charset="0"/>
            </a:endParaRPr>
          </a:p>
          <a:p>
            <a:r>
              <a:rPr lang="hr-HR" sz="2400" b="1" dirty="0">
                <a:effectLst/>
                <a:latin typeface="Rockwell" panose="02060603020205020403" pitchFamily="18" charset="0"/>
              </a:rPr>
              <a:t>s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va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njihova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djeca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osim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 Johana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Wolfganga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njegove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sestre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su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umrla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u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ranijoj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dobi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 </a:t>
            </a:r>
            <a:r>
              <a:rPr lang="en-US" sz="2400" b="1" i="0" dirty="0" err="1">
                <a:effectLst/>
                <a:latin typeface="Rockwell" panose="02060603020205020403" pitchFamily="18" charset="0"/>
              </a:rPr>
              <a:t>života</a:t>
            </a:r>
            <a:r>
              <a:rPr lang="en-US" sz="2400" b="1" i="0" dirty="0">
                <a:effectLst/>
                <a:latin typeface="Rockwell" panose="02060603020205020403" pitchFamily="18" charset="0"/>
              </a:rPr>
              <a:t>.</a:t>
            </a:r>
            <a:endParaRPr lang="hr-HR" sz="24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5328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59</TotalTime>
  <Words>346</Words>
  <Application>Microsoft Office PowerPoint</Application>
  <PresentationFormat>Široki zaslon</PresentationFormat>
  <Paragraphs>25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roboto</vt:lpstr>
      <vt:lpstr>Rockwell</vt:lpstr>
      <vt:lpstr>Damask</vt:lpstr>
      <vt:lpstr>ROMANTIZAM I JOHANN WOLFGANG GOETHE</vt:lpstr>
      <vt:lpstr>Romantizam</vt:lpstr>
      <vt:lpstr>Obilježja</vt:lpstr>
      <vt:lpstr>Johann Wolfgang von Goethe</vt:lpstr>
      <vt:lpstr>PowerPoint prezentacija</vt:lpstr>
      <vt:lpstr>Zanimljivosti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ROMANTIZAM I JOHANN WOLFGANG GOETHE</dc:title>
  <dc:creator>Gabriela Matasović</dc:creator>
  <cp:lastModifiedBy>Gabriela Matasović</cp:lastModifiedBy>
  <cp:revision>7</cp:revision>
  <dcterms:created xsi:type="dcterms:W3CDTF">2021-05-03T05:24:29Z</dcterms:created>
  <dcterms:modified xsi:type="dcterms:W3CDTF">2021-05-03T06:24:14Z</dcterms:modified>
</cp:coreProperties>
</file>