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7000c5f7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7000c5f7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7000c5f7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7000c5f7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7000c5f7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7000c5f7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7000c5f7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7000c5f7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7000c5f7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7000c5f7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7000c5f7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7000c5f7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7000c5f7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7000c5f7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7000c5f7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7000c5f7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7000c5f7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e7000c5f7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7000c5f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7000c5f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7000c5f7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7000c5f7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7000c5f7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7000c5f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7000c5f7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7000c5f7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7000c5f7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7000c5f7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7000c5f7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7000c5f7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7000c5f7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7000c5f7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7000c5f7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e7000c5f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4675" y="0"/>
            <a:ext cx="102933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148200" y="3891200"/>
            <a:ext cx="3000000" cy="10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</a:rPr>
              <a:t>Knjižničarke: </a:t>
            </a:r>
            <a:endParaRPr sz="3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</a:rPr>
              <a:t>Ena Javor Kučera, mag. bibl.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lt1"/>
                </a:solidFill>
              </a:rPr>
              <a:t>Josipa Rugle, mag. educ. philol. croat.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47200" y="1680800"/>
            <a:ext cx="7002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3600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Učenje </a:t>
            </a:r>
            <a:r>
              <a:rPr b="1" i="1" lang="hr" sz="3600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u</a:t>
            </a:r>
            <a:r>
              <a:rPr b="1" lang="hr" sz="3600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b="1" i="1" lang="hr" sz="3600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sa</a:t>
            </a:r>
            <a:r>
              <a:rPr b="1" lang="hr" sz="3600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 školskom  knjižnicom</a:t>
            </a:r>
            <a:endParaRPr sz="5400">
              <a:solidFill>
                <a:srgbClr val="45818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048" y="-186925"/>
            <a:ext cx="75939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886925" y="2140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700">
                <a:latin typeface="Courier New"/>
                <a:ea typeface="Courier New"/>
                <a:cs typeface="Courier New"/>
                <a:sym typeface="Courier New"/>
              </a:rPr>
              <a:t>Kako pronaći knjigu u knjižnici?</a:t>
            </a:r>
            <a:endParaRPr sz="27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3020">
                <a:latin typeface="Courier New"/>
                <a:ea typeface="Courier New"/>
                <a:cs typeface="Courier New"/>
                <a:sym typeface="Courier New"/>
              </a:rPr>
              <a:t>UDK</a:t>
            </a:r>
            <a:endParaRPr sz="302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533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  Općenito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Filozofija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  Religija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  Društvene znanosti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  Matematika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  Primijenjene znanosti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 Umjetnost.Razonoda.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Sport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  Književnost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33400" lvl="0" marL="5334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hr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  Geografija. Povijest</a:t>
            </a:r>
            <a:endParaRPr sz="322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08940" lvl="0" marL="5334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935"/>
              <a:buFont typeface="Noto Sans Symbols"/>
              <a:buNone/>
            </a:pPr>
            <a:r>
              <a:t/>
            </a:r>
            <a:endParaRPr b="1" sz="288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2029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latin typeface="Courier New"/>
                <a:ea typeface="Courier New"/>
                <a:cs typeface="Courier New"/>
                <a:sym typeface="Courier New"/>
              </a:rPr>
              <a:t>Brlić-Mažuranić, Ivana. Priče iz davnine.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hr">
                <a:latin typeface="Courier New"/>
                <a:ea typeface="Courier New"/>
                <a:cs typeface="Courier New"/>
                <a:sym typeface="Courier New"/>
              </a:rPr>
              <a:t>Andrić, Ivo. Prokleta avlija.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Izvori informacija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300">
                <a:latin typeface="Courier New"/>
                <a:ea typeface="Courier New"/>
                <a:cs typeface="Courier New"/>
                <a:sym typeface="Courier New"/>
              </a:rPr>
              <a:t>Tradicionalni i elektronički</a:t>
            </a:r>
            <a:endParaRPr sz="23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Radno vrijeme školske knjižnice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200">
                <a:latin typeface="Courier New"/>
                <a:ea typeface="Courier New"/>
                <a:cs typeface="Courier New"/>
                <a:sym typeface="Courier New"/>
              </a:rPr>
              <a:t>Pon, sri, čet  8:00 - 17:00 h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2200">
                <a:latin typeface="Courier New"/>
                <a:ea typeface="Courier New"/>
                <a:cs typeface="Courier New"/>
                <a:sym typeface="Courier New"/>
              </a:rPr>
              <a:t>Uto   9:00 - 18:00 h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 sz="2200">
                <a:latin typeface="Courier New"/>
                <a:ea typeface="Courier New"/>
                <a:cs typeface="Courier New"/>
                <a:sym typeface="Courier New"/>
              </a:rPr>
              <a:t>Pet   8:00 - 16:00 h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2064075" y="214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3220">
                <a:latin typeface="Courier New"/>
                <a:ea typeface="Courier New"/>
                <a:cs typeface="Courier New"/>
                <a:sym typeface="Courier New"/>
              </a:rPr>
              <a:t>Knjiški moljci</a:t>
            </a:r>
            <a:endParaRPr sz="322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ourier New"/>
                <a:ea typeface="Courier New"/>
                <a:cs typeface="Courier New"/>
                <a:sym typeface="Courier New"/>
              </a:rPr>
              <a:t>Evaluacija i iskaznice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2300">
                <a:latin typeface="Courier New"/>
                <a:ea typeface="Courier New"/>
                <a:cs typeface="Courier New"/>
                <a:sym typeface="Courier New"/>
              </a:rPr>
              <a:t>Dati “pet” rukom na ikonu.</a:t>
            </a:r>
            <a:endParaRPr sz="23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2050875" y="2048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r" sz="3600">
                <a:latin typeface="Courier New"/>
                <a:ea typeface="Courier New"/>
                <a:cs typeface="Courier New"/>
                <a:sym typeface="Courier New"/>
              </a:rPr>
              <a:t>Hvala na pažnji!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273550" y="2140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Što je za tebe knjižnica?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273550" y="2140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Zašto dolazimo u knjižnicu?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hr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Informacijska pismenost?</a:t>
            </a:r>
            <a:endParaRPr sz="4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4005C"/>
              </a:buClr>
              <a:buSzPts val="1120"/>
              <a:buFont typeface="Noto Sans Symbols"/>
              <a:buNone/>
            </a:pPr>
            <a:r>
              <a:rPr lang="hr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4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hr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Informatička pismenost?</a:t>
            </a:r>
            <a:endParaRPr sz="4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4005C"/>
              </a:buClr>
              <a:buSzPts val="112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hr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Čitaš li isključivo knjige za lektiru ili i neke druge? </a:t>
            </a:r>
            <a:endParaRPr sz="4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4005C"/>
              </a:buClr>
              <a:buSzPts val="112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hr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Što je to knjiga?</a:t>
            </a:r>
            <a:endParaRPr sz="2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7825" y="390462"/>
            <a:ext cx="6211800" cy="43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32" y="0"/>
            <a:ext cx="77255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48" y="142475"/>
            <a:ext cx="79955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048" y="-107875"/>
            <a:ext cx="75939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