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6858000" cy="9144000"/>
  <p:embeddedFontLst>
    <p:embeddedFont>
      <p:font typeface="Century Gothic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jLTBH9P8AJhgxB14goSDc3O1WQ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regular.fntdata"/><Relationship Id="rId11" Type="http://schemas.openxmlformats.org/officeDocument/2006/relationships/slide" Target="slides/slide7.xml"/><Relationship Id="rId22" Type="http://schemas.openxmlformats.org/officeDocument/2006/relationships/font" Target="fonts/CenturyGothic-italic.fntdata"/><Relationship Id="rId10" Type="http://schemas.openxmlformats.org/officeDocument/2006/relationships/slide" Target="slides/slide6.xml"/><Relationship Id="rId21" Type="http://schemas.openxmlformats.org/officeDocument/2006/relationships/font" Target="fonts/CenturyGothic-bold.fntdata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font" Target="fonts/CenturyGothic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0" name="Google Shape;12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6d6ff61a9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6d6ff61a9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5" name="Google Shape;15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/>
          <p:nvPr/>
        </p:nvSpPr>
        <p:spPr>
          <a:xfrm>
            <a:off x="0" y="-3175"/>
            <a:ext cx="12192000" cy="5203825"/>
          </a:xfrm>
          <a:custGeom>
            <a:rect b="b" l="l" r="r" t="t"/>
            <a:pathLst>
              <a:path extrusionOk="0" h="3278" w="5760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29"/>
          <p:cNvSpPr txBox="1"/>
          <p:nvPr>
            <p:ph type="ctrTitle"/>
          </p:nvPr>
        </p:nvSpPr>
        <p:spPr>
          <a:xfrm>
            <a:off x="810001" y="1449147"/>
            <a:ext cx="10572000" cy="297105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9"/>
          <p:cNvSpPr txBox="1"/>
          <p:nvPr>
            <p:ph idx="1" type="subTitle"/>
          </p:nvPr>
        </p:nvSpPr>
        <p:spPr>
          <a:xfrm>
            <a:off x="810001" y="5280847"/>
            <a:ext cx="10572000" cy="43497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9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9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8"/>
          <p:cNvSpPr txBox="1"/>
          <p:nvPr>
            <p:ph type="title"/>
          </p:nvPr>
        </p:nvSpPr>
        <p:spPr>
          <a:xfrm>
            <a:off x="810000" y="4800600"/>
            <a:ext cx="10561418" cy="56673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8"/>
          <p:cNvSpPr/>
          <p:nvPr>
            <p:ph idx="2" type="pic"/>
          </p:nvPr>
        </p:nvSpPr>
        <p:spPr>
          <a:xfrm>
            <a:off x="0" y="0"/>
            <a:ext cx="12192000" cy="4800600"/>
          </a:xfrm>
          <a:prstGeom prst="rect">
            <a:avLst/>
          </a:prstGeom>
          <a:noFill/>
          <a:ln cap="flat" cmpd="sng" w="100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>
              <a:srgbClr val="000000">
                <a:alpha val="40000"/>
              </a:srgbClr>
            </a:outerShdw>
          </a:effectLst>
        </p:spPr>
      </p:sp>
      <p:sp>
        <p:nvSpPr>
          <p:cNvPr id="78" name="Google Shape;78;p38"/>
          <p:cNvSpPr txBox="1"/>
          <p:nvPr>
            <p:ph idx="1" type="body"/>
          </p:nvPr>
        </p:nvSpPr>
        <p:spPr>
          <a:xfrm>
            <a:off x="810000" y="5367338"/>
            <a:ext cx="10561418" cy="4937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9" name="Google Shape;79;p38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8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8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9"/>
          <p:cNvSpPr/>
          <p:nvPr/>
        </p:nvSpPr>
        <p:spPr>
          <a:xfrm>
            <a:off x="631697" y="1081456"/>
            <a:ext cx="6332416" cy="3239188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84" name="Google Shape;84;p39"/>
          <p:cNvSpPr txBox="1"/>
          <p:nvPr>
            <p:ph type="title"/>
          </p:nvPr>
        </p:nvSpPr>
        <p:spPr>
          <a:xfrm>
            <a:off x="850985" y="1238502"/>
            <a:ext cx="5893840" cy="264591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200"/>
              <a:buFont typeface="Century Gothic"/>
              <a:buNone/>
              <a:defRPr b="1" sz="4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9"/>
          <p:cNvSpPr txBox="1"/>
          <p:nvPr>
            <p:ph idx="1" type="body"/>
          </p:nvPr>
        </p:nvSpPr>
        <p:spPr>
          <a:xfrm>
            <a:off x="853190" y="4443680"/>
            <a:ext cx="5891636" cy="71324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6" name="Google Shape;86;p39"/>
          <p:cNvSpPr txBox="1"/>
          <p:nvPr>
            <p:ph idx="2" type="body"/>
          </p:nvPr>
        </p:nvSpPr>
        <p:spPr>
          <a:xfrm>
            <a:off x="7574642" y="1081456"/>
            <a:ext cx="3810001" cy="40754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87" name="Google Shape;87;p39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9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9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0"/>
          <p:cNvSpPr/>
          <p:nvPr/>
        </p:nvSpPr>
        <p:spPr>
          <a:xfrm>
            <a:off x="1140884" y="2286585"/>
            <a:ext cx="4895115" cy="2503972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92" name="Google Shape;92;p40"/>
          <p:cNvSpPr txBox="1"/>
          <p:nvPr>
            <p:ph type="title"/>
          </p:nvPr>
        </p:nvSpPr>
        <p:spPr>
          <a:xfrm>
            <a:off x="1357089" y="2435957"/>
            <a:ext cx="4382521" cy="2007789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3200"/>
              <a:buFont typeface="Century Gothic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40"/>
          <p:cNvSpPr txBox="1"/>
          <p:nvPr>
            <p:ph idx="1" type="body"/>
          </p:nvPr>
        </p:nvSpPr>
        <p:spPr>
          <a:xfrm>
            <a:off x="6156000" y="2286000"/>
            <a:ext cx="4880300" cy="229552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Font typeface="Century Gothic"/>
              <a:buNone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94" name="Google Shape;94;p40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40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40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1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99" name="Google Shape;99;p41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41"/>
          <p:cNvSpPr txBox="1"/>
          <p:nvPr>
            <p:ph idx="1" type="body"/>
          </p:nvPr>
        </p:nvSpPr>
        <p:spPr>
          <a:xfrm rot="5400000">
            <a:off x="4254444" y="-1260043"/>
            <a:ext cx="3674397" cy="1056328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101" name="Google Shape;101;p41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1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41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2"/>
          <p:cNvSpPr/>
          <p:nvPr/>
        </p:nvSpPr>
        <p:spPr>
          <a:xfrm>
            <a:off x="7669651" y="446089"/>
            <a:ext cx="4522349" cy="5414962"/>
          </a:xfrm>
          <a:custGeom>
            <a:rect b="b" l="l" r="r" t="t"/>
            <a:pathLst>
              <a:path extrusionOk="0" h="4320" w="2879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106" name="Google Shape;106;p42"/>
          <p:cNvSpPr txBox="1"/>
          <p:nvPr>
            <p:ph type="title"/>
          </p:nvPr>
        </p:nvSpPr>
        <p:spPr>
          <a:xfrm rot="5400000">
            <a:off x="6863536" y="1906175"/>
            <a:ext cx="5134798" cy="249479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2"/>
          <p:cNvSpPr txBox="1"/>
          <p:nvPr>
            <p:ph idx="1" type="body"/>
          </p:nvPr>
        </p:nvSpPr>
        <p:spPr>
          <a:xfrm rot="5400000">
            <a:off x="1408290" y="-152200"/>
            <a:ext cx="5414962" cy="661154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108" name="Google Shape;108;p42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2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2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0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20" name="Google Shape;20;p30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0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/>
          <p:nvPr/>
        </p:nvSpPr>
        <p:spPr>
          <a:xfrm>
            <a:off x="0" y="1"/>
            <a:ext cx="12192000" cy="5203825"/>
          </a:xfrm>
          <a:custGeom>
            <a:rect b="b" l="l" r="r" t="t"/>
            <a:pathLst>
              <a:path extrusionOk="0" h="3278" w="5760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27" name="Google Shape;27;p31"/>
          <p:cNvSpPr txBox="1"/>
          <p:nvPr>
            <p:ph type="title"/>
          </p:nvPr>
        </p:nvSpPr>
        <p:spPr>
          <a:xfrm>
            <a:off x="810000" y="2951396"/>
            <a:ext cx="10561418" cy="14688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  <a:defRPr b="1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" type="body"/>
          </p:nvPr>
        </p:nvSpPr>
        <p:spPr>
          <a:xfrm>
            <a:off x="810000" y="5281201"/>
            <a:ext cx="10561418" cy="43395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31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1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2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34" name="Google Shape;34;p32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" type="body"/>
          </p:nvPr>
        </p:nvSpPr>
        <p:spPr>
          <a:xfrm>
            <a:off x="818712" y="2222287"/>
            <a:ext cx="5185873" cy="36387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36" name="Google Shape;36;p32"/>
          <p:cNvSpPr txBox="1"/>
          <p:nvPr>
            <p:ph idx="2" type="body"/>
          </p:nvPr>
        </p:nvSpPr>
        <p:spPr>
          <a:xfrm>
            <a:off x="6187415" y="2222287"/>
            <a:ext cx="5194583" cy="363876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37" name="Google Shape;37;p32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2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42" name="Google Shape;42;p33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" type="body"/>
          </p:nvPr>
        </p:nvSpPr>
        <p:spPr>
          <a:xfrm>
            <a:off x="814728" y="2174875"/>
            <a:ext cx="5189857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33"/>
          <p:cNvSpPr txBox="1"/>
          <p:nvPr>
            <p:ph idx="2" type="body"/>
          </p:nvPr>
        </p:nvSpPr>
        <p:spPr>
          <a:xfrm>
            <a:off x="814729" y="2751138"/>
            <a:ext cx="5189856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45" name="Google Shape;45;p33"/>
          <p:cNvSpPr txBox="1"/>
          <p:nvPr>
            <p:ph idx="3" type="body"/>
          </p:nvPr>
        </p:nvSpPr>
        <p:spPr>
          <a:xfrm>
            <a:off x="6187415" y="2174875"/>
            <a:ext cx="5194583" cy="57626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0" sz="20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33"/>
          <p:cNvSpPr txBox="1"/>
          <p:nvPr>
            <p:ph idx="4" type="body"/>
          </p:nvPr>
        </p:nvSpPr>
        <p:spPr>
          <a:xfrm>
            <a:off x="6187415" y="2751138"/>
            <a:ext cx="5194583" cy="310991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47" name="Google Shape;47;p33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3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4"/>
          <p:cNvSpPr/>
          <p:nvPr/>
        </p:nvSpPr>
        <p:spPr>
          <a:xfrm>
            <a:off x="0" y="0"/>
            <a:ext cx="12192000" cy="2185988"/>
          </a:xfrm>
          <a:custGeom>
            <a:rect b="b" l="l" r="r" t="t"/>
            <a:pathLst>
              <a:path extrusionOk="0" h="1377" w="5760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52" name="Google Shape;52;p34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4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4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5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5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5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6"/>
          <p:cNvSpPr/>
          <p:nvPr/>
        </p:nvSpPr>
        <p:spPr>
          <a:xfrm>
            <a:off x="1073151" y="446087"/>
            <a:ext cx="3547533" cy="1814651"/>
          </a:xfrm>
          <a:custGeom>
            <a:rect b="b" l="l" r="r" t="t"/>
            <a:pathLst>
              <a:path extrusionOk="0" h="2308" w="3384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1"/>
              </a:gs>
              <a:gs pos="100000">
                <a:srgbClr val="992C0D"/>
              </a:gs>
            </a:gsLst>
            <a:path path="circle">
              <a:fillToRect b="50%" l="50%" r="50%" t="50%"/>
            </a:path>
            <a:tileRect/>
          </a:gradFill>
          <a:ln cap="flat" cmpd="sng" w="100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dir="5400000" dist="17779">
              <a:srgbClr val="000000">
                <a:alpha val="40000"/>
              </a:srgbClr>
            </a:outerShdw>
          </a:effectLst>
        </p:spPr>
      </p:sp>
      <p:sp>
        <p:nvSpPr>
          <p:cNvPr id="62" name="Google Shape;62;p36"/>
          <p:cNvSpPr txBox="1"/>
          <p:nvPr>
            <p:ph type="title"/>
          </p:nvPr>
        </p:nvSpPr>
        <p:spPr>
          <a:xfrm>
            <a:off x="1073151" y="446088"/>
            <a:ext cx="3547533" cy="1618396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Century Gothic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6"/>
          <p:cNvSpPr txBox="1"/>
          <p:nvPr>
            <p:ph idx="1" type="body"/>
          </p:nvPr>
        </p:nvSpPr>
        <p:spPr>
          <a:xfrm>
            <a:off x="4855633" y="446088"/>
            <a:ext cx="6252633" cy="54149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🞆"/>
              <a:defRPr/>
            </a:lvl1pPr>
            <a:lvl2pPr indent="-342900" lvl="1" marL="914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2pPr>
            <a:lvl3pPr indent="-342900" lvl="2" marL="1371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3pPr>
            <a:lvl4pPr indent="-342900" lvl="3" marL="18288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4pPr>
            <a:lvl5pPr indent="-342900" lvl="4" marL="22860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5pPr>
            <a:lvl6pPr indent="-342900" lvl="5" marL="27432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🞆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🞆"/>
              <a:defRPr/>
            </a:lvl9pPr>
          </a:lstStyle>
          <a:p/>
        </p:txBody>
      </p:sp>
      <p:sp>
        <p:nvSpPr>
          <p:cNvPr id="64" name="Google Shape;64;p36"/>
          <p:cNvSpPr txBox="1"/>
          <p:nvPr>
            <p:ph idx="2" type="body"/>
          </p:nvPr>
        </p:nvSpPr>
        <p:spPr>
          <a:xfrm>
            <a:off x="1073151" y="2260738"/>
            <a:ext cx="3547533" cy="36003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36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7"/>
          <p:cNvSpPr txBox="1"/>
          <p:nvPr>
            <p:ph type="title"/>
          </p:nvPr>
        </p:nvSpPr>
        <p:spPr>
          <a:xfrm>
            <a:off x="814728" y="727522"/>
            <a:ext cx="4852988" cy="161716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/>
          <p:nvPr>
            <p:ph idx="2" type="pic"/>
          </p:nvPr>
        </p:nvSpPr>
        <p:spPr>
          <a:xfrm>
            <a:off x="6098117" y="0"/>
            <a:ext cx="6093883" cy="68580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37"/>
          <p:cNvSpPr txBox="1"/>
          <p:nvPr>
            <p:ph idx="1" type="body"/>
          </p:nvPr>
        </p:nvSpPr>
        <p:spPr>
          <a:xfrm>
            <a:off x="814728" y="2344684"/>
            <a:ext cx="4852988" cy="351636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37"/>
          <p:cNvSpPr txBox="1"/>
          <p:nvPr>
            <p:ph idx="10" type="dt"/>
          </p:nvPr>
        </p:nvSpPr>
        <p:spPr>
          <a:xfrm>
            <a:off x="3885810" y="6041362"/>
            <a:ext cx="976879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7"/>
          <p:cNvSpPr txBox="1"/>
          <p:nvPr>
            <p:ph idx="11" type="ftr"/>
          </p:nvPr>
        </p:nvSpPr>
        <p:spPr>
          <a:xfrm>
            <a:off x="590396" y="6041362"/>
            <a:ext cx="3295413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7"/>
          <p:cNvSpPr txBox="1"/>
          <p:nvPr>
            <p:ph idx="12" type="sldNum"/>
          </p:nvPr>
        </p:nvSpPr>
        <p:spPr>
          <a:xfrm>
            <a:off x="4862689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000"/>
              <a:buFont typeface="Century Gothic"/>
              <a:buNone/>
              <a:defRPr b="1" i="0" sz="4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" name="Google Shape;7;p28"/>
          <p:cNvSpPr txBox="1"/>
          <p:nvPr>
            <p:ph idx="1" type="body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🞆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🞆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🞆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Noto Sans Symbols"/>
              <a:buChar char="🞆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" name="Google Shape;8;p28"/>
          <p:cNvSpPr txBox="1"/>
          <p:nvPr>
            <p:ph idx="11" type="ftr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" name="Google Shape;9;p28"/>
          <p:cNvSpPr txBox="1"/>
          <p:nvPr>
            <p:ph idx="10" type="dt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2" type="sldNum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  <a:noFill/>
          <a:ln>
            <a:noFill/>
          </a:ln>
        </p:spPr>
        <p:txBody>
          <a:bodyPr anchorCtr="0" anchor="b" bIns="108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"/>
          <p:cNvSpPr txBox="1"/>
          <p:nvPr>
            <p:ph type="ctrTitle"/>
          </p:nvPr>
        </p:nvSpPr>
        <p:spPr>
          <a:xfrm>
            <a:off x="810001" y="1449147"/>
            <a:ext cx="10572000" cy="297105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0" lIns="228600" spcFirstLastPara="1" rIns="228600" wrap="square" tIns="2286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hr-HR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Compass for Progress and Excellence 7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6" name="Google Shape;116;p1"/>
          <p:cNvSpPr txBox="1"/>
          <p:nvPr>
            <p:ph idx="1" type="subTitle"/>
          </p:nvPr>
        </p:nvSpPr>
        <p:spPr>
          <a:xfrm>
            <a:off x="810001" y="5280847"/>
            <a:ext cx="10572000" cy="43497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rPr lang="hr-HR"/>
              <a:t>KOMPAS 7</a:t>
            </a:r>
            <a:endParaRPr/>
          </a:p>
        </p:txBody>
      </p:sp>
      <p:pic>
        <p:nvPicPr>
          <p:cNvPr id="117" name="Google Shape;117;p1"/>
          <p:cNvPicPr preferRelativeResize="0"/>
          <p:nvPr/>
        </p:nvPicPr>
        <p:blipFill rotWithShape="1">
          <a:blip r:embed="rId3">
            <a:alphaModFix/>
          </a:blip>
          <a:srcRect b="29187" l="17441" r="20112" t="27585"/>
          <a:stretch/>
        </p:blipFill>
        <p:spPr>
          <a:xfrm>
            <a:off x="4431436" y="588498"/>
            <a:ext cx="2974020" cy="2058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Dokumentacija </a:t>
            </a:r>
            <a:endParaRPr/>
          </a:p>
        </p:txBody>
      </p:sp>
      <p:sp>
        <p:nvSpPr>
          <p:cNvPr id="169" name="Google Shape;169;p10"/>
          <p:cNvSpPr txBox="1"/>
          <p:nvPr>
            <p:ph idx="1" type="body"/>
          </p:nvPr>
        </p:nvSpPr>
        <p:spPr>
          <a:xfrm>
            <a:off x="621437" y="2663300"/>
            <a:ext cx="11257373" cy="4261283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Prikupljate podatke o sudionicima mobilnosti + rezerva (Glavna tablica projekta)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Scan osobnih iskaznica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Reći im da naprave europsku zdravstvenu iskaznicu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Prikupiti suglasnosti učenika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Ugovor o dodjeli financijskih sredstava + sporazum o učenju (jedan primjer ćete dobiti od nositelja projekta, a vi izrađujete za svoje učenike)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Europass – termin kad ćemo se naći po pitanju izrade?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Ostalo što budu tražili partneri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Osiguranje – nositelj će napraviti za sve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Pripreme učenika</a:t>
            </a:r>
            <a:endParaRPr/>
          </a:p>
        </p:txBody>
      </p:sp>
      <p:sp>
        <p:nvSpPr>
          <p:cNvPr id="175" name="Google Shape;175;p11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Prije odlaska na mobilnost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Jezične, međukulturološke/pedagoške, stručne pripreme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Obrazac plana i programa pripreme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Potpisna lista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Fotografije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Tijekom mobilnosti </a:t>
            </a:r>
            <a:endParaRPr/>
          </a:p>
        </p:txBody>
      </p:sp>
      <p:sp>
        <p:nvSpPr>
          <p:cNvPr id="181" name="Google Shape;181;p12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Biti u komunikaciji s pratiteljima i nositeljem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Fotografirati i objavljivati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Ispuniti dnevnike rada (primjer ćete dobiti)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Čuvati sve karte i po povratku ih skenirati i sačuvati u fizičkom obliku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Ponijeti</a:t>
            </a:r>
            <a:r>
              <a:rPr lang="hr-HR"/>
              <a:t> police osiguranja sa sobom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Komunicirati s partnerima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Obvezno pohađanje stručne prakse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Nakon mobilnosti</a:t>
            </a:r>
            <a:endParaRPr/>
          </a:p>
        </p:txBody>
      </p:sp>
      <p:sp>
        <p:nvSpPr>
          <p:cNvPr id="187" name="Google Shape;187;p13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Učenici koji su sudjelovali moraju ispuniti izvješće koje će dobiti na e-mail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Skenirat ćete certifikate koje su dobili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Prikupiti ćete dnevnike rada koje će morati imati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Na kraju svake mobilnosti neka izrade kratak video o mobilnosti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Izraditi plakat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Fotografije staviti u folder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Tijekom mobilnosti objavljivati fotografije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Diseminacija i vidljivost </a:t>
            </a:r>
            <a:endParaRPr/>
          </a:p>
        </p:txBody>
      </p:sp>
      <p:sp>
        <p:nvSpPr>
          <p:cNvPr id="193" name="Google Shape;193;p14"/>
          <p:cNvSpPr txBox="1"/>
          <p:nvPr>
            <p:ph idx="1" type="body"/>
          </p:nvPr>
        </p:nvSpPr>
        <p:spPr>
          <a:xfrm>
            <a:off x="266330" y="2867487"/>
            <a:ext cx="11037039" cy="4332798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1917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Plakat/pano o projektu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Predstavljanje projekta na Nastavničkom vijeću (fotografije + ppt)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Predstavljanje projekta na Vijeću učenika 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Predstavljanje projekta na vašim županijskim/međužupanijskim vijećima 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Provjerite s ravnateljima koliko košta objava na radio postajama i lokalnoj televiziji 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Fotografiranje, fotografiranje prije, tijekom i nakon provedbe 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Objave na web stranici vaše škole </a:t>
            </a:r>
            <a:endParaRPr/>
          </a:p>
          <a:p>
            <a:pPr indent="-2191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Facebook i Instagram </a:t>
            </a:r>
            <a:endParaRPr/>
          </a:p>
          <a:p>
            <a:pPr indent="-112298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rPr lang="hr-HR"/>
              <a:t>- Ovo sve fotografirati i staviti u mapu VIDLJIVOST na G-disku</a:t>
            </a:r>
            <a:endParaRPr/>
          </a:p>
          <a:p>
            <a:pPr indent="-112298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  <a:p>
            <a:pPr indent="-112298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/>
          <p:nvPr>
            <p:ph type="title"/>
          </p:nvPr>
        </p:nvSpPr>
        <p:spPr>
          <a:xfrm>
            <a:off x="810000" y="2951396"/>
            <a:ext cx="10561418" cy="14688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0" lIns="228600" spcFirstLastPara="1" rIns="228600" wrap="square" tIns="228600">
            <a:norm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400"/>
              <a:buFont typeface="Calibri"/>
              <a:buNone/>
            </a:pPr>
            <a:r>
              <a:rPr lang="hr-HR"/>
              <a:t>Pitanja i prijedlozi</a:t>
            </a:r>
            <a:endParaRPr/>
          </a:p>
        </p:txBody>
      </p:sp>
      <p:sp>
        <p:nvSpPr>
          <p:cNvPr id="199" name="Google Shape;199;p15"/>
          <p:cNvSpPr txBox="1"/>
          <p:nvPr>
            <p:ph idx="1" type="body"/>
          </p:nvPr>
        </p:nvSpPr>
        <p:spPr>
          <a:xfrm>
            <a:off x="810000" y="5281201"/>
            <a:ext cx="10561418" cy="433955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0">
            <a:norm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rPr lang="hr-HR"/>
              <a:t>Hvala na pažnji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OPĆENITO O PROJEKTU </a:t>
            </a:r>
            <a:endParaRPr/>
          </a:p>
        </p:txBody>
      </p:sp>
      <p:sp>
        <p:nvSpPr>
          <p:cNvPr id="123" name="Google Shape;123;p2"/>
          <p:cNvSpPr txBox="1"/>
          <p:nvPr>
            <p:ph idx="1" type="body"/>
          </p:nvPr>
        </p:nvSpPr>
        <p:spPr>
          <a:xfrm>
            <a:off x="292963" y="2139518"/>
            <a:ext cx="11789546" cy="4651899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 fontScale="92500" lnSpcReduction="10000"/>
          </a:bodyPr>
          <a:lstStyle/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Naziv projekta: </a:t>
            </a:r>
            <a:r>
              <a:rPr lang="hr-HR"/>
              <a:t>Compass for Progress and Excellence 7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Akronim: </a:t>
            </a:r>
            <a:r>
              <a:rPr lang="hr-HR"/>
              <a:t>KOMPAS 7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Program: </a:t>
            </a:r>
            <a:r>
              <a:rPr lang="hr-HR"/>
              <a:t>Erasmus+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Tip aktivnosti: </a:t>
            </a:r>
            <a:r>
              <a:rPr lang="hr-HR"/>
              <a:t>Ključna aktivnost 1 (KA 1) Mobilnost u svrhu učenja za pojedince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Trajanje projekta:  </a:t>
            </a:r>
            <a:r>
              <a:rPr lang="hr-HR"/>
              <a:t>15 mjeseci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Broj projekta: </a:t>
            </a:r>
            <a:r>
              <a:rPr lang="hr-HR"/>
              <a:t>2025-1-HR01-KA121-VET-000317741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Vrijednost projekta:</a:t>
            </a:r>
            <a:r>
              <a:rPr lang="hr-HR"/>
              <a:t> 149 200,00 EUR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Nositelj: </a:t>
            </a:r>
            <a:r>
              <a:rPr lang="hr-HR"/>
              <a:t>Tehnička škola Slavonski Brod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>
                <a:solidFill>
                  <a:srgbClr val="FF0000"/>
                </a:solidFill>
              </a:rPr>
              <a:t>Nacionalni konzorcij sa: 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/>
              <a:t>Obrtničko – tehnička škola Dubrovnik 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rPr lang="hr-HR"/>
              <a:t>Ekonomska i elektrotehnička škola Nova Gradiška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1891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PARTNERI </a:t>
            </a:r>
            <a:endParaRPr/>
          </a:p>
        </p:txBody>
      </p:sp>
      <p:sp>
        <p:nvSpPr>
          <p:cNvPr id="129" name="Google Shape;129;p3"/>
          <p:cNvSpPr txBox="1"/>
          <p:nvPr>
            <p:ph idx="1" type="body"/>
          </p:nvPr>
        </p:nvSpPr>
        <p:spPr>
          <a:xfrm>
            <a:off x="710213" y="2500480"/>
            <a:ext cx="9236842" cy="2042342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Bragamob – Portugal, Braga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Euroskill, mednarodno izobraževanje za mlade, d.o.o., Slovenija, Škofja Loka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Vitalis – Njemačka, Leipzig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Esmovia – Valencia, Španjolska (?)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Mobilnosti učenika</a:t>
            </a:r>
            <a:endParaRPr/>
          </a:p>
        </p:txBody>
      </p:sp>
      <p:sp>
        <p:nvSpPr>
          <p:cNvPr id="135" name="Google Shape;135;p5"/>
          <p:cNvSpPr txBox="1"/>
          <p:nvPr>
            <p:ph idx="1" type="body"/>
          </p:nvPr>
        </p:nvSpPr>
        <p:spPr>
          <a:xfrm>
            <a:off x="381171" y="2614281"/>
            <a:ext cx="11000700" cy="351570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02870" lvl="0" marL="228600" rtl="0" algn="l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1980"/>
              <a:buNone/>
            </a:pPr>
            <a:r>
              <a:rPr b="1" lang="hr-HR"/>
              <a:t>Slovenija, Škofja Loka </a:t>
            </a:r>
            <a:r>
              <a:rPr lang="hr-HR"/>
              <a:t>– strojarski računalni tehničar – 10 učenika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1980"/>
              <a:buNone/>
            </a:pPr>
            <a:r>
              <a:rPr b="1" lang="hr-HR"/>
              <a:t>Portugal, Braga </a:t>
            </a:r>
            <a:r>
              <a:rPr lang="hr-HR"/>
              <a:t>– Arhitektonski tehničar – 5 učenika TŠS + </a:t>
            </a:r>
            <a:r>
              <a:rPr b="1" lang="hr-HR"/>
              <a:t>5 učenika OTŠDU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1980"/>
              <a:buNone/>
            </a:pPr>
            <a:r>
              <a:rPr b="1" lang="hr-HR"/>
              <a:t>Njemačka, Leipzig </a:t>
            </a:r>
            <a:r>
              <a:rPr lang="hr-HR"/>
              <a:t>-Elektrotehničar, Tehničar za logistiku i špediciju – 10 učenika TŠSB + </a:t>
            </a:r>
            <a:r>
              <a:rPr b="1" lang="hr-HR"/>
              <a:t>5 učenika ETEŠNG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1980"/>
              <a:buNone/>
            </a:pPr>
            <a:r>
              <a:rPr b="1" lang="hr-HR"/>
              <a:t>Španjolska, Valencia </a:t>
            </a:r>
            <a:r>
              <a:rPr lang="hr-HR"/>
              <a:t>– Tehničar za računalstvo i Tehničar za mehatroniku – 10 učenika</a:t>
            </a:r>
            <a:endParaRPr/>
          </a:p>
          <a:p>
            <a:pPr indent="-102870" lvl="0" marL="228600" rtl="0" algn="l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Mobilnost nastavnika</a:t>
            </a:r>
            <a:endParaRPr/>
          </a:p>
        </p:txBody>
      </p:sp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954820" y="3066992"/>
            <a:ext cx="6483527" cy="138072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rPr lang="hr-HR"/>
              <a:t>VET STA –  ? nastavnika</a:t>
            </a:r>
            <a:endParaRPr/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rPr lang="hr-HR"/>
              <a:t>VET TAA – Slovenija, 3 nastavnika ( 1 iz ETEŠNG)</a:t>
            </a:r>
            <a:endParaRPr/>
          </a:p>
          <a:p>
            <a:pPr indent="0" lvl="0" marL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g36d6ff61a99_0_0" title="Snimka zaslona 2025-07-07 10025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5613" y="296763"/>
            <a:ext cx="7362825" cy="606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Provedba projekta</a:t>
            </a:r>
            <a:endParaRPr/>
          </a:p>
        </p:txBody>
      </p:sp>
      <p:sp>
        <p:nvSpPr>
          <p:cNvPr id="152" name="Google Shape;152;p7"/>
          <p:cNvSpPr txBox="1"/>
          <p:nvPr>
            <p:ph idx="1" type="body"/>
          </p:nvPr>
        </p:nvSpPr>
        <p:spPr>
          <a:xfrm>
            <a:off x="818712" y="2222287"/>
            <a:ext cx="10554574" cy="3636511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Imenovani koordinatori ispred škola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rPr b="1" lang="hr-HR" u="sng">
                <a:solidFill>
                  <a:srgbClr val="FF0000"/>
                </a:solidFill>
              </a:rPr>
              <a:t>Obveze koordinatora: </a:t>
            </a:r>
            <a:endParaRPr>
              <a:solidFill>
                <a:srgbClr val="FF0000"/>
              </a:solidFill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Redovito i ažurno informirati nositelja projekta tijekom provedbe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U školi izraditi plakat/pano sa općenitim informacijama o projektu te o svakoj provedenoj mobilnosti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Pokrenuti odabir sudionika (učenika i pratitelja)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Informirati učenike i pratitelje o mobilnosti prije raspisivanja natječaja za izbor 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</a:pPr>
            <a:r>
              <a:rPr lang="hr-HR"/>
              <a:t>Izraditi potrebnu dokumentaciju u suradnji sa nositeljem projekta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"/>
          <p:cNvSpPr txBox="1"/>
          <p:nvPr>
            <p:ph type="title"/>
          </p:nvPr>
        </p:nvSpPr>
        <p:spPr>
          <a:xfrm>
            <a:off x="3350888" y="2584305"/>
            <a:ext cx="5490224" cy="168939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b" bIns="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00000"/>
              <a:buFont typeface="Rockwell"/>
              <a:buNone/>
            </a:pPr>
            <a:r>
              <a:rPr lang="hr-HR">
                <a:latin typeface="Rockwell"/>
                <a:ea typeface="Rockwell"/>
                <a:cs typeface="Rockwell"/>
                <a:sym typeface="Rockwell"/>
              </a:rPr>
              <a:t>Prije projekta</a:t>
            </a:r>
            <a:br>
              <a:rPr lang="hr-HR" sz="1800">
                <a:latin typeface="Rockwell"/>
                <a:ea typeface="Rockwell"/>
                <a:cs typeface="Rockwell"/>
                <a:sym typeface="Rockwell"/>
              </a:rPr>
            </a:b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"/>
          <p:cNvSpPr txBox="1"/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60000"/>
              </a:srgbClr>
            </a:outerShdw>
          </a:effectLst>
        </p:spPr>
        <p:txBody>
          <a:bodyPr anchorCtr="0" anchor="ctr" bIns="228600" lIns="228600" spcFirstLastPara="1" rIns="228600" wrap="square" tIns="228600">
            <a:normAutofit fontScale="90000"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ct val="111111"/>
              <a:buFont typeface="Calibri"/>
              <a:buNone/>
            </a:pPr>
            <a:r>
              <a:rPr lang="hr-HR"/>
              <a:t>Odabir sudionika</a:t>
            </a:r>
            <a:endParaRPr/>
          </a:p>
        </p:txBody>
      </p:sp>
      <p:sp>
        <p:nvSpPr>
          <p:cNvPr id="163" name="Google Shape;163;p9"/>
          <p:cNvSpPr txBox="1"/>
          <p:nvPr>
            <p:ph idx="1" type="body"/>
          </p:nvPr>
        </p:nvSpPr>
        <p:spPr>
          <a:xfrm>
            <a:off x="810000" y="2459114"/>
            <a:ext cx="10904671" cy="4483224"/>
          </a:xfrm>
          <a:prstGeom prst="rect">
            <a:avLst/>
          </a:prstGeom>
          <a:noFill/>
          <a:ln>
            <a:noFill/>
          </a:ln>
          <a:effectLst>
            <a:outerShdw blurRad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Dogovoriti se na razini škole koji su kriteriji odabira sudionika 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Otići u razrede koji će sudjelovati u projektu i obavijestiti sve učenike o projektu (</a:t>
            </a:r>
            <a:r>
              <a:rPr i="1" lang="hr-HR"/>
              <a:t>naziv projekta, tko sudjeluje, gdje idu i kratko opisati što će tamo raditi, termin mobilnosti, način odabira sudionika i slično</a:t>
            </a:r>
            <a:r>
              <a:rPr lang="hr-HR"/>
              <a:t>)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Objaviti natječaj i pravila natječaja (online obrazac prijave + rokovi dobit ćete primjer TŠSB)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Nakon isteka roka za prijavu odabrati kandidate prema pravilima škole (TŠSB može dati svoj primjer)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Objaviti privremene rezultate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Pričekati da prođe rok za žalbu </a:t>
            </a:r>
            <a:endParaRPr/>
          </a:p>
          <a:p>
            <a:pPr indent="-514350" lvl="0" marL="51435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Font typeface="Calibri"/>
              <a:buAutoNum type="arabicPeriod"/>
            </a:pPr>
            <a:r>
              <a:rPr lang="hr-HR"/>
              <a:t>Objaviti konačne rezultate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Quotable">
  <a:themeElements>
    <a:clrScheme name="Red">
      <a:dk1>
        <a:srgbClr val="000000"/>
      </a:dk1>
      <a:lt1>
        <a:srgbClr val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2023-10-02T15:31:42Z</dcterms:created>
  <dc:creator>Matea Ćorluka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0x0101007BF9EF9815440C44B8FC270F2380B671</vt:lpwstr>
  </property>
</Properties>
</file>