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8288000" cy="10287000"/>
  <p:notesSz cx="6858000" cy="9144000"/>
  <p:embeddedFontLst>
    <p:embeddedFont>
      <p:font typeface="Arimo" panose="020B0604020202020204" charset="0"/>
      <p:regular r:id="rId11"/>
    </p:embeddedFont>
    <p:embeddedFont>
      <p:font typeface="Arimo Italics" panose="020B0604020202020204" charset="0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TT Hoves Bold" panose="020B0604020202020204" charset="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587696-D8E0-45ED-9606-4C480481EFA1}" v="6" dt="2026-08-28T08:43:24.7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754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brijela Mofardin" userId="04ea650e-7623-4a8c-99ca-989edfe9dcb8" providerId="ADAL" clId="{8A587696-D8E0-45ED-9606-4C480481EFA1}"/>
    <pc:docChg chg="modSld">
      <pc:chgData name="Gabrijela Mofardin" userId="04ea650e-7623-4a8c-99ca-989edfe9dcb8" providerId="ADAL" clId="{8A587696-D8E0-45ED-9606-4C480481EFA1}" dt="2026-08-28T08:43:33.232" v="8" actId="1076"/>
      <pc:docMkLst>
        <pc:docMk/>
      </pc:docMkLst>
      <pc:sldChg chg="addSp modSp mod">
        <pc:chgData name="Gabrijela Mofardin" userId="04ea650e-7623-4a8c-99ca-989edfe9dcb8" providerId="ADAL" clId="{8A587696-D8E0-45ED-9606-4C480481EFA1}" dt="2026-08-28T08:43:33.232" v="8" actId="1076"/>
        <pc:sldMkLst>
          <pc:docMk/>
          <pc:sldMk cId="0" sldId="256"/>
        </pc:sldMkLst>
        <pc:picChg chg="add mod">
          <ac:chgData name="Gabrijela Mofardin" userId="04ea650e-7623-4a8c-99ca-989edfe9dcb8" providerId="ADAL" clId="{8A587696-D8E0-45ED-9606-4C480481EFA1}" dt="2026-08-28T08:43:04.194" v="3" actId="1076"/>
          <ac:picMkLst>
            <pc:docMk/>
            <pc:sldMk cId="0" sldId="256"/>
            <ac:picMk id="11" creationId="{F7595243-27A1-9870-E815-BCED762B5A8D}"/>
          </ac:picMkLst>
        </pc:picChg>
        <pc:picChg chg="add mod">
          <ac:chgData name="Gabrijela Mofardin" userId="04ea650e-7623-4a8c-99ca-989edfe9dcb8" providerId="ADAL" clId="{8A587696-D8E0-45ED-9606-4C480481EFA1}" dt="2026-08-28T08:43:13.175" v="6" actId="1076"/>
          <ac:picMkLst>
            <pc:docMk/>
            <pc:sldMk cId="0" sldId="256"/>
            <ac:picMk id="12" creationId="{FF927E18-8973-27F0-13AF-AD0F90E6738E}"/>
          </ac:picMkLst>
        </pc:picChg>
        <pc:picChg chg="add mod">
          <ac:chgData name="Gabrijela Mofardin" userId="04ea650e-7623-4a8c-99ca-989edfe9dcb8" providerId="ADAL" clId="{8A587696-D8E0-45ED-9606-4C480481EFA1}" dt="2026-08-28T08:43:33.232" v="8" actId="1076"/>
          <ac:picMkLst>
            <pc:docMk/>
            <pc:sldMk cId="0" sldId="256"/>
            <ac:picMk id="13" creationId="{63DE2608-5BFD-5225-AF62-C05AE508F9B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jpe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0.svg"/><Relationship Id="rId3" Type="http://schemas.openxmlformats.org/officeDocument/2006/relationships/image" Target="../media/image15.svg"/><Relationship Id="rId7" Type="http://schemas.openxmlformats.org/officeDocument/2006/relationships/image" Target="../media/image4.svg"/><Relationship Id="rId12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19.png"/><Relationship Id="rId5" Type="http://schemas.openxmlformats.org/officeDocument/2006/relationships/image" Target="../media/image2.svg"/><Relationship Id="rId10" Type="http://schemas.openxmlformats.org/officeDocument/2006/relationships/image" Target="../media/image18.jpeg"/><Relationship Id="rId4" Type="http://schemas.openxmlformats.org/officeDocument/2006/relationships/image" Target="../media/image1.png"/><Relationship Id="rId9" Type="http://schemas.openxmlformats.org/officeDocument/2006/relationships/image" Target="../media/image17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svg"/><Relationship Id="rId7" Type="http://schemas.openxmlformats.org/officeDocument/2006/relationships/image" Target="../media/image4.svg"/><Relationship Id="rId12" Type="http://schemas.openxmlformats.org/officeDocument/2006/relationships/image" Target="../media/image10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9.png"/><Relationship Id="rId5" Type="http://schemas.openxmlformats.org/officeDocument/2006/relationships/image" Target="../media/image2.svg"/><Relationship Id="rId10" Type="http://schemas.openxmlformats.org/officeDocument/2006/relationships/image" Target="../media/image22.png"/><Relationship Id="rId4" Type="http://schemas.openxmlformats.org/officeDocument/2006/relationships/image" Target="../media/image1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5.svg"/><Relationship Id="rId7" Type="http://schemas.openxmlformats.org/officeDocument/2006/relationships/image" Target="../media/image4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10" Type="http://schemas.openxmlformats.org/officeDocument/2006/relationships/image" Target="../media/image19.png"/><Relationship Id="rId4" Type="http://schemas.openxmlformats.org/officeDocument/2006/relationships/image" Target="../media/image1.png"/><Relationship Id="rId9" Type="http://schemas.openxmlformats.org/officeDocument/2006/relationships/image" Target="../media/image17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5.svg"/><Relationship Id="rId7" Type="http://schemas.openxmlformats.org/officeDocument/2006/relationships/image" Target="../media/image4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10" Type="http://schemas.openxmlformats.org/officeDocument/2006/relationships/image" Target="../media/image25.png"/><Relationship Id="rId4" Type="http://schemas.openxmlformats.org/officeDocument/2006/relationships/image" Target="../media/image1.png"/><Relationship Id="rId9" Type="http://schemas.openxmlformats.org/officeDocument/2006/relationships/image" Target="../media/image24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5.svg"/><Relationship Id="rId7" Type="http://schemas.openxmlformats.org/officeDocument/2006/relationships/image" Target="../media/image4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26.png"/><Relationship Id="rId5" Type="http://schemas.openxmlformats.org/officeDocument/2006/relationships/image" Target="../media/image2.svg"/><Relationship Id="rId10" Type="http://schemas.openxmlformats.org/officeDocument/2006/relationships/image" Target="../media/image19.png"/><Relationship Id="rId4" Type="http://schemas.openxmlformats.org/officeDocument/2006/relationships/image" Target="../media/image1.png"/><Relationship Id="rId9" Type="http://schemas.openxmlformats.org/officeDocument/2006/relationships/image" Target="../media/image24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5.svg"/><Relationship Id="rId7" Type="http://schemas.openxmlformats.org/officeDocument/2006/relationships/image" Target="../media/image4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5.svg"/><Relationship Id="rId7" Type="http://schemas.openxmlformats.org/officeDocument/2006/relationships/image" Target="../media/image4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30.svg"/><Relationship Id="rId5" Type="http://schemas.openxmlformats.org/officeDocument/2006/relationships/image" Target="../media/image2.svg"/><Relationship Id="rId10" Type="http://schemas.openxmlformats.org/officeDocument/2006/relationships/image" Target="../media/image29.png"/><Relationship Id="rId4" Type="http://schemas.openxmlformats.org/officeDocument/2006/relationships/image" Target="../media/image1.pn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4.svg"/><Relationship Id="rId7" Type="http://schemas.openxmlformats.org/officeDocument/2006/relationships/image" Target="../media/image1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.svg"/><Relationship Id="rId10" Type="http://schemas.openxmlformats.org/officeDocument/2006/relationships/image" Target="../media/image25.png"/><Relationship Id="rId4" Type="http://schemas.openxmlformats.org/officeDocument/2006/relationships/image" Target="../media/image1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C116D">
                <a:alpha val="100000"/>
              </a:srgbClr>
            </a:gs>
            <a:gs pos="100000">
              <a:srgbClr val="812499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9625273" y="6577613"/>
            <a:ext cx="9483971" cy="3896332"/>
          </a:xfrm>
          <a:custGeom>
            <a:avLst/>
            <a:gdLst/>
            <a:ahLst/>
            <a:cxnLst/>
            <a:rect l="l" t="t" r="r" b="b"/>
            <a:pathLst>
              <a:path w="9483971" h="3896332">
                <a:moveTo>
                  <a:pt x="9483971" y="0"/>
                </a:moveTo>
                <a:lnTo>
                  <a:pt x="0" y="0"/>
                </a:lnTo>
                <a:lnTo>
                  <a:pt x="0" y="3896331"/>
                </a:lnTo>
                <a:lnTo>
                  <a:pt x="9483971" y="3896331"/>
                </a:lnTo>
                <a:lnTo>
                  <a:pt x="948397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V="1">
            <a:off x="-473069" y="-473964"/>
            <a:ext cx="9199228" cy="3779349"/>
          </a:xfrm>
          <a:custGeom>
            <a:avLst/>
            <a:gdLst/>
            <a:ahLst/>
            <a:cxnLst/>
            <a:rect l="l" t="t" r="r" b="b"/>
            <a:pathLst>
              <a:path w="9199228" h="3779349">
                <a:moveTo>
                  <a:pt x="0" y="3779349"/>
                </a:moveTo>
                <a:lnTo>
                  <a:pt x="9199228" y="3779349"/>
                </a:lnTo>
                <a:lnTo>
                  <a:pt x="9199228" y="0"/>
                </a:lnTo>
                <a:lnTo>
                  <a:pt x="0" y="0"/>
                </a:lnTo>
                <a:lnTo>
                  <a:pt x="0" y="3779349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89631" y="353544"/>
            <a:ext cx="16312544" cy="9579912"/>
          </a:xfrm>
          <a:custGeom>
            <a:avLst/>
            <a:gdLst/>
            <a:ahLst/>
            <a:cxnLst/>
            <a:rect l="l" t="t" r="r" b="b"/>
            <a:pathLst>
              <a:path w="16312544" h="9579912">
                <a:moveTo>
                  <a:pt x="0" y="0"/>
                </a:moveTo>
                <a:lnTo>
                  <a:pt x="16312544" y="0"/>
                </a:lnTo>
                <a:lnTo>
                  <a:pt x="16312544" y="9579912"/>
                </a:lnTo>
                <a:lnTo>
                  <a:pt x="0" y="957991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2242805" y="3305385"/>
            <a:ext cx="5559342" cy="4072218"/>
          </a:xfrm>
          <a:custGeom>
            <a:avLst/>
            <a:gdLst/>
            <a:ahLst/>
            <a:cxnLst/>
            <a:rect l="l" t="t" r="r" b="b"/>
            <a:pathLst>
              <a:path w="5559342" h="4072218">
                <a:moveTo>
                  <a:pt x="0" y="0"/>
                </a:moveTo>
                <a:lnTo>
                  <a:pt x="5559342" y="0"/>
                </a:lnTo>
                <a:lnTo>
                  <a:pt x="5559342" y="4072219"/>
                </a:lnTo>
                <a:lnTo>
                  <a:pt x="0" y="407221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823232" y="3107391"/>
            <a:ext cx="5634087" cy="4072218"/>
          </a:xfrm>
          <a:custGeom>
            <a:avLst/>
            <a:gdLst/>
            <a:ahLst/>
            <a:cxnLst/>
            <a:rect l="l" t="t" r="r" b="b"/>
            <a:pathLst>
              <a:path w="5634087" h="4072218">
                <a:moveTo>
                  <a:pt x="0" y="0"/>
                </a:moveTo>
                <a:lnTo>
                  <a:pt x="5634087" y="0"/>
                </a:lnTo>
                <a:lnTo>
                  <a:pt x="5634087" y="4072218"/>
                </a:lnTo>
                <a:lnTo>
                  <a:pt x="0" y="407221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2683626" y="1028700"/>
            <a:ext cx="4575674" cy="574039"/>
          </a:xfrm>
          <a:custGeom>
            <a:avLst/>
            <a:gdLst/>
            <a:ahLst/>
            <a:cxnLst/>
            <a:rect l="l" t="t" r="r" b="b"/>
            <a:pathLst>
              <a:path w="4575674" h="574039">
                <a:moveTo>
                  <a:pt x="0" y="0"/>
                </a:moveTo>
                <a:lnTo>
                  <a:pt x="4575674" y="0"/>
                </a:lnTo>
                <a:lnTo>
                  <a:pt x="4575674" y="574039"/>
                </a:lnTo>
                <a:lnTo>
                  <a:pt x="0" y="57403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1028700" y="8684261"/>
            <a:ext cx="4575674" cy="574039"/>
          </a:xfrm>
          <a:custGeom>
            <a:avLst/>
            <a:gdLst/>
            <a:ahLst/>
            <a:cxnLst/>
            <a:rect l="l" t="t" r="r" b="b"/>
            <a:pathLst>
              <a:path w="4575674" h="574039">
                <a:moveTo>
                  <a:pt x="4575674" y="0"/>
                </a:moveTo>
                <a:lnTo>
                  <a:pt x="0" y="0"/>
                </a:lnTo>
                <a:lnTo>
                  <a:pt x="0" y="574039"/>
                </a:lnTo>
                <a:lnTo>
                  <a:pt x="4575674" y="574039"/>
                </a:lnTo>
                <a:lnTo>
                  <a:pt x="4575674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2414396" y="4503193"/>
            <a:ext cx="13050282" cy="24934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10"/>
              </a:lnSpc>
            </a:pPr>
            <a:r>
              <a:rPr lang="en-US" sz="9907" b="1" dirty="0" err="1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Digitalna</a:t>
            </a:r>
            <a:r>
              <a:rPr lang="en-US" sz="9907" b="1" dirty="0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 </a:t>
            </a:r>
            <a:r>
              <a:rPr lang="en-US" sz="9907" b="1" dirty="0" err="1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pismenost</a:t>
            </a:r>
            <a:r>
              <a:rPr lang="en-US" sz="9907" b="1" dirty="0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 </a:t>
            </a:r>
            <a:r>
              <a:rPr lang="en-US" sz="9907" b="1" dirty="0" err="1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i</a:t>
            </a:r>
            <a:r>
              <a:rPr lang="en-US" sz="9907" b="1" dirty="0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 </a:t>
            </a:r>
            <a:r>
              <a:rPr lang="en-US" sz="9907" b="1" dirty="0" err="1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digitalno</a:t>
            </a:r>
            <a:r>
              <a:rPr lang="en-US" sz="9907" b="1" dirty="0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 </a:t>
            </a:r>
            <a:r>
              <a:rPr lang="en-US" sz="9907" b="1" dirty="0" err="1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građanstvo</a:t>
            </a:r>
            <a:endParaRPr lang="en-US" sz="9907" b="1" dirty="0">
              <a:solidFill>
                <a:srgbClr val="77E8FF"/>
              </a:solidFill>
              <a:latin typeface="TT Hoves Bold"/>
              <a:ea typeface="TT Hoves Bold"/>
              <a:cs typeface="TT Hoves Bold"/>
              <a:sym typeface="TT Hoves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259910" y="7234729"/>
            <a:ext cx="8300209" cy="10725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610"/>
              </a:lnSpc>
              <a:spcBef>
                <a:spcPct val="0"/>
              </a:spcBef>
            </a:pPr>
            <a:r>
              <a:rPr lang="en-US" sz="6150">
                <a:solidFill>
                  <a:srgbClr val="77E8FF"/>
                </a:solidFill>
                <a:latin typeface="Arimo"/>
                <a:ea typeface="Arimo"/>
                <a:cs typeface="Arimo"/>
                <a:sym typeface="Arimo"/>
              </a:rPr>
              <a:t>Sat razrednog odjela</a:t>
            </a:r>
          </a:p>
        </p:txBody>
      </p:sp>
      <p:pic>
        <p:nvPicPr>
          <p:cNvPr id="11" name="Slika 10" descr="Slika na kojoj se prikazuje tekst, Font, logotip, simbol&#10;&#10;Opis je automatski generiran">
            <a:extLst>
              <a:ext uri="{FF2B5EF4-FFF2-40B4-BE49-F238E27FC236}">
                <a16:creationId xmlns:a16="http://schemas.microsoft.com/office/drawing/2014/main" id="{F7595243-27A1-9870-E815-BCED762B5A8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66" y="422881"/>
            <a:ext cx="5228807" cy="1346417"/>
          </a:xfrm>
          <a:prstGeom prst="rect">
            <a:avLst/>
          </a:prstGeom>
        </p:spPr>
      </p:pic>
      <p:pic>
        <p:nvPicPr>
          <p:cNvPr id="12" name="Picture 14" descr="Image result for agencija za mobilnost i probrame eu logo">
            <a:extLst>
              <a:ext uri="{FF2B5EF4-FFF2-40B4-BE49-F238E27FC236}">
                <a16:creationId xmlns:a16="http://schemas.microsoft.com/office/drawing/2014/main" id="{FF927E18-8973-27F0-13AF-AD0F90E673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42113" y="283312"/>
            <a:ext cx="4168091" cy="1625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Slika 12" descr="Slika na kojoj se prikazuje grafika, grafički dizajn, ukrasni isječci, crtić&#10;&#10;Opis je automatski generiran">
            <a:extLst>
              <a:ext uri="{FF2B5EF4-FFF2-40B4-BE49-F238E27FC236}">
                <a16:creationId xmlns:a16="http://schemas.microsoft.com/office/drawing/2014/main" id="{63DE2608-5BFD-5225-AF62-C05AE508F9B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1754" y="7251112"/>
            <a:ext cx="2112264" cy="2112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C116D">
                <a:alpha val="100000"/>
              </a:srgbClr>
            </a:gs>
            <a:gs pos="100000">
              <a:srgbClr val="812499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37656" y="-2762844"/>
            <a:ext cx="15812687" cy="15812687"/>
          </a:xfrm>
          <a:custGeom>
            <a:avLst/>
            <a:gdLst/>
            <a:ahLst/>
            <a:cxnLst/>
            <a:rect l="l" t="t" r="r" b="b"/>
            <a:pathLst>
              <a:path w="15812687" h="15812687">
                <a:moveTo>
                  <a:pt x="0" y="0"/>
                </a:moveTo>
                <a:lnTo>
                  <a:pt x="15812688" y="0"/>
                </a:lnTo>
                <a:lnTo>
                  <a:pt x="15812688" y="15812688"/>
                </a:lnTo>
                <a:lnTo>
                  <a:pt x="0" y="158126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9625273" y="6577613"/>
            <a:ext cx="9483971" cy="3896332"/>
          </a:xfrm>
          <a:custGeom>
            <a:avLst/>
            <a:gdLst/>
            <a:ahLst/>
            <a:cxnLst/>
            <a:rect l="l" t="t" r="r" b="b"/>
            <a:pathLst>
              <a:path w="9483971" h="3896332">
                <a:moveTo>
                  <a:pt x="9483971" y="0"/>
                </a:moveTo>
                <a:lnTo>
                  <a:pt x="0" y="0"/>
                </a:lnTo>
                <a:lnTo>
                  <a:pt x="0" y="3896331"/>
                </a:lnTo>
                <a:lnTo>
                  <a:pt x="9483971" y="3896331"/>
                </a:lnTo>
                <a:lnTo>
                  <a:pt x="9483971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V="1">
            <a:off x="-473069" y="-473964"/>
            <a:ext cx="9199228" cy="3779349"/>
          </a:xfrm>
          <a:custGeom>
            <a:avLst/>
            <a:gdLst/>
            <a:ahLst/>
            <a:cxnLst/>
            <a:rect l="l" t="t" r="r" b="b"/>
            <a:pathLst>
              <a:path w="9199228" h="3779349">
                <a:moveTo>
                  <a:pt x="0" y="3779349"/>
                </a:moveTo>
                <a:lnTo>
                  <a:pt x="9199228" y="3779349"/>
                </a:lnTo>
                <a:lnTo>
                  <a:pt x="9199228" y="0"/>
                </a:lnTo>
                <a:lnTo>
                  <a:pt x="0" y="0"/>
                </a:lnTo>
                <a:lnTo>
                  <a:pt x="0" y="3779349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43584" y="1028700"/>
            <a:ext cx="15800832" cy="8229600"/>
          </a:xfrm>
          <a:custGeom>
            <a:avLst/>
            <a:gdLst/>
            <a:ahLst/>
            <a:cxnLst/>
            <a:rect l="l" t="t" r="r" b="b"/>
            <a:pathLst>
              <a:path w="15800832" h="8229600">
                <a:moveTo>
                  <a:pt x="0" y="0"/>
                </a:moveTo>
                <a:lnTo>
                  <a:pt x="15800832" y="0"/>
                </a:lnTo>
                <a:lnTo>
                  <a:pt x="1580083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769766" y="1762520"/>
            <a:ext cx="6761959" cy="6761959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0"/>
              <a:stretch>
                <a:fillRect l="-16666" r="-16666"/>
              </a:stretch>
            </a:blipFill>
            <a:ln w="209550" cap="sq">
              <a:gradFill>
                <a:gsLst>
                  <a:gs pos="0">
                    <a:srgbClr val="0C116D">
                      <a:alpha val="100000"/>
                    </a:srgbClr>
                  </a:gs>
                  <a:gs pos="100000">
                    <a:srgbClr val="C250DF">
                      <a:alpha val="100000"/>
                    </a:srgbClr>
                  </a:gs>
                </a:gsLst>
                <a:lin ang="0"/>
              </a:gradFill>
              <a:prstDash val="solid"/>
              <a:miter/>
            </a:ln>
          </p:spPr>
        </p:sp>
      </p:grpSp>
      <p:sp>
        <p:nvSpPr>
          <p:cNvPr id="8" name="Freeform 8"/>
          <p:cNvSpPr/>
          <p:nvPr/>
        </p:nvSpPr>
        <p:spPr>
          <a:xfrm>
            <a:off x="13019304" y="6962816"/>
            <a:ext cx="6089941" cy="4707072"/>
          </a:xfrm>
          <a:custGeom>
            <a:avLst/>
            <a:gdLst/>
            <a:ahLst/>
            <a:cxnLst/>
            <a:rect l="l" t="t" r="r" b="b"/>
            <a:pathLst>
              <a:path w="6089941" h="4707072">
                <a:moveTo>
                  <a:pt x="0" y="0"/>
                </a:moveTo>
                <a:lnTo>
                  <a:pt x="6089940" y="0"/>
                </a:lnTo>
                <a:lnTo>
                  <a:pt x="6089940" y="4707072"/>
                </a:lnTo>
                <a:lnTo>
                  <a:pt x="0" y="4707072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flipH="1">
            <a:off x="2222233" y="9029333"/>
            <a:ext cx="4575674" cy="574039"/>
          </a:xfrm>
          <a:custGeom>
            <a:avLst/>
            <a:gdLst/>
            <a:ahLst/>
            <a:cxnLst/>
            <a:rect l="l" t="t" r="r" b="b"/>
            <a:pathLst>
              <a:path w="4575674" h="574039">
                <a:moveTo>
                  <a:pt x="4575674" y="0"/>
                </a:moveTo>
                <a:lnTo>
                  <a:pt x="0" y="0"/>
                </a:lnTo>
                <a:lnTo>
                  <a:pt x="0" y="574039"/>
                </a:lnTo>
                <a:lnTo>
                  <a:pt x="4575674" y="574039"/>
                </a:lnTo>
                <a:lnTo>
                  <a:pt x="4575674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2222233" y="2739618"/>
            <a:ext cx="6921767" cy="13601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149"/>
              </a:lnSpc>
            </a:pPr>
            <a:r>
              <a:rPr lang="en-US" sz="10462" b="1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Motivacija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553377" y="4588755"/>
            <a:ext cx="9028871" cy="12200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86"/>
              </a:lnSpc>
            </a:pPr>
            <a:endParaRPr dirty="0"/>
          </a:p>
          <a:p>
            <a:pPr marL="1042251" lvl="1" indent="-521126" algn="l">
              <a:lnSpc>
                <a:spcPts val="4586"/>
              </a:lnSpc>
              <a:spcBef>
                <a:spcPct val="0"/>
              </a:spcBef>
              <a:buFont typeface="Arial"/>
              <a:buChar char="•"/>
            </a:pPr>
            <a:r>
              <a:rPr lang="en-US" sz="4827" spc="-313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Mentimeter</a:t>
            </a:r>
            <a:r>
              <a:rPr lang="en-US" sz="4827" spc="-313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C116D">
                <a:alpha val="100000"/>
              </a:srgbClr>
            </a:gs>
            <a:gs pos="100000">
              <a:srgbClr val="812499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37656" y="-2762844"/>
            <a:ext cx="15812687" cy="15812687"/>
          </a:xfrm>
          <a:custGeom>
            <a:avLst/>
            <a:gdLst/>
            <a:ahLst/>
            <a:cxnLst/>
            <a:rect l="l" t="t" r="r" b="b"/>
            <a:pathLst>
              <a:path w="15812687" h="15812687">
                <a:moveTo>
                  <a:pt x="0" y="0"/>
                </a:moveTo>
                <a:lnTo>
                  <a:pt x="15812688" y="0"/>
                </a:lnTo>
                <a:lnTo>
                  <a:pt x="15812688" y="15812688"/>
                </a:lnTo>
                <a:lnTo>
                  <a:pt x="0" y="158126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9625273" y="6577613"/>
            <a:ext cx="9483971" cy="3896332"/>
          </a:xfrm>
          <a:custGeom>
            <a:avLst/>
            <a:gdLst/>
            <a:ahLst/>
            <a:cxnLst/>
            <a:rect l="l" t="t" r="r" b="b"/>
            <a:pathLst>
              <a:path w="9483971" h="3896332">
                <a:moveTo>
                  <a:pt x="9483971" y="0"/>
                </a:moveTo>
                <a:lnTo>
                  <a:pt x="0" y="0"/>
                </a:lnTo>
                <a:lnTo>
                  <a:pt x="0" y="3896331"/>
                </a:lnTo>
                <a:lnTo>
                  <a:pt x="9483971" y="3896331"/>
                </a:lnTo>
                <a:lnTo>
                  <a:pt x="9483971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V="1">
            <a:off x="-473069" y="-473964"/>
            <a:ext cx="9199228" cy="3779349"/>
          </a:xfrm>
          <a:custGeom>
            <a:avLst/>
            <a:gdLst/>
            <a:ahLst/>
            <a:cxnLst/>
            <a:rect l="l" t="t" r="r" b="b"/>
            <a:pathLst>
              <a:path w="9199228" h="3779349">
                <a:moveTo>
                  <a:pt x="0" y="3779349"/>
                </a:moveTo>
                <a:lnTo>
                  <a:pt x="9199228" y="3779349"/>
                </a:lnTo>
                <a:lnTo>
                  <a:pt x="9199228" y="0"/>
                </a:lnTo>
                <a:lnTo>
                  <a:pt x="0" y="0"/>
                </a:lnTo>
                <a:lnTo>
                  <a:pt x="0" y="3779349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3338092" y="3796487"/>
            <a:ext cx="6666842" cy="6152947"/>
            <a:chOff x="0" y="0"/>
            <a:chExt cx="1755876" cy="162052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755876" cy="1620529"/>
            </a:xfrm>
            <a:custGeom>
              <a:avLst/>
              <a:gdLst/>
              <a:ahLst/>
              <a:cxnLst/>
              <a:rect l="l" t="t" r="r" b="b"/>
              <a:pathLst>
                <a:path w="1755876" h="1620529">
                  <a:moveTo>
                    <a:pt x="59224" y="0"/>
                  </a:moveTo>
                  <a:lnTo>
                    <a:pt x="1696652" y="0"/>
                  </a:lnTo>
                  <a:cubicBezTo>
                    <a:pt x="1712359" y="0"/>
                    <a:pt x="1727423" y="6240"/>
                    <a:pt x="1738530" y="17346"/>
                  </a:cubicBezTo>
                  <a:cubicBezTo>
                    <a:pt x="1749636" y="28453"/>
                    <a:pt x="1755876" y="43517"/>
                    <a:pt x="1755876" y="59224"/>
                  </a:cubicBezTo>
                  <a:lnTo>
                    <a:pt x="1755876" y="1561305"/>
                  </a:lnTo>
                  <a:cubicBezTo>
                    <a:pt x="1755876" y="1577012"/>
                    <a:pt x="1749636" y="1592076"/>
                    <a:pt x="1738530" y="1603183"/>
                  </a:cubicBezTo>
                  <a:cubicBezTo>
                    <a:pt x="1727423" y="1614290"/>
                    <a:pt x="1712359" y="1620529"/>
                    <a:pt x="1696652" y="1620529"/>
                  </a:cubicBezTo>
                  <a:lnTo>
                    <a:pt x="59224" y="1620529"/>
                  </a:lnTo>
                  <a:cubicBezTo>
                    <a:pt x="26516" y="1620529"/>
                    <a:pt x="0" y="1594014"/>
                    <a:pt x="0" y="1561305"/>
                  </a:cubicBezTo>
                  <a:lnTo>
                    <a:pt x="0" y="59224"/>
                  </a:lnTo>
                  <a:cubicBezTo>
                    <a:pt x="0" y="26516"/>
                    <a:pt x="26516" y="0"/>
                    <a:pt x="5922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161560">
                    <a:alpha val="100000"/>
                  </a:srgbClr>
                </a:gs>
                <a:gs pos="100000">
                  <a:srgbClr val="2D82C8">
                    <a:alpha val="100000"/>
                  </a:srgbClr>
                </a:gs>
              </a:gsLst>
              <a:lin ang="2700000"/>
            </a:gradFill>
            <a:ln cap="rnd">
              <a:noFill/>
              <a:prstDash val="solid"/>
              <a:round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57150"/>
              <a:ext cx="1755876" cy="156337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247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501542" y="3720287"/>
            <a:ext cx="6861501" cy="6229147"/>
            <a:chOff x="0" y="0"/>
            <a:chExt cx="1807144" cy="164059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807144" cy="1640598"/>
            </a:xfrm>
            <a:custGeom>
              <a:avLst/>
              <a:gdLst/>
              <a:ahLst/>
              <a:cxnLst/>
              <a:rect l="l" t="t" r="r" b="b"/>
              <a:pathLst>
                <a:path w="1807144" h="1640598">
                  <a:moveTo>
                    <a:pt x="57544" y="0"/>
                  </a:moveTo>
                  <a:lnTo>
                    <a:pt x="1749600" y="0"/>
                  </a:lnTo>
                  <a:cubicBezTo>
                    <a:pt x="1781381" y="0"/>
                    <a:pt x="1807144" y="25763"/>
                    <a:pt x="1807144" y="57544"/>
                  </a:cubicBezTo>
                  <a:lnTo>
                    <a:pt x="1807144" y="1583054"/>
                  </a:lnTo>
                  <a:cubicBezTo>
                    <a:pt x="1807144" y="1598316"/>
                    <a:pt x="1801082" y="1612953"/>
                    <a:pt x="1790290" y="1623744"/>
                  </a:cubicBezTo>
                  <a:cubicBezTo>
                    <a:pt x="1779499" y="1634536"/>
                    <a:pt x="1764862" y="1640598"/>
                    <a:pt x="1749600" y="1640598"/>
                  </a:cubicBezTo>
                  <a:lnTo>
                    <a:pt x="57544" y="1640598"/>
                  </a:lnTo>
                  <a:cubicBezTo>
                    <a:pt x="25763" y="1640598"/>
                    <a:pt x="0" y="1614835"/>
                    <a:pt x="0" y="1583054"/>
                  </a:cubicBezTo>
                  <a:lnTo>
                    <a:pt x="0" y="57544"/>
                  </a:lnTo>
                  <a:cubicBezTo>
                    <a:pt x="0" y="25763"/>
                    <a:pt x="25763" y="0"/>
                    <a:pt x="5754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161560">
                    <a:alpha val="100000"/>
                  </a:srgbClr>
                </a:gs>
                <a:gs pos="100000">
                  <a:srgbClr val="2D82C8">
                    <a:alpha val="100000"/>
                  </a:srgbClr>
                </a:gs>
              </a:gsLst>
              <a:lin ang="2700000"/>
            </a:gradFill>
            <a:ln cap="rnd">
              <a:noFill/>
              <a:prstDash val="solid"/>
              <a:round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0" y="57150"/>
              <a:ext cx="1807144" cy="15834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247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954536" y="3305385"/>
            <a:ext cx="7512148" cy="8229600"/>
          </a:xfrm>
          <a:custGeom>
            <a:avLst/>
            <a:gdLst/>
            <a:ahLst/>
            <a:cxnLst/>
            <a:rect l="l" t="t" r="r" b="b"/>
            <a:pathLst>
              <a:path w="7512148" h="8229600">
                <a:moveTo>
                  <a:pt x="0" y="0"/>
                </a:moveTo>
                <a:lnTo>
                  <a:pt x="7512147" y="0"/>
                </a:lnTo>
                <a:lnTo>
                  <a:pt x="7512147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3642730" y="-2431262"/>
            <a:ext cx="7233139" cy="6189649"/>
          </a:xfrm>
          <a:custGeom>
            <a:avLst/>
            <a:gdLst/>
            <a:ahLst/>
            <a:cxnLst/>
            <a:rect l="l" t="t" r="r" b="b"/>
            <a:pathLst>
              <a:path w="7233139" h="6189649">
                <a:moveTo>
                  <a:pt x="0" y="0"/>
                </a:moveTo>
                <a:lnTo>
                  <a:pt x="7233140" y="0"/>
                </a:lnTo>
                <a:lnTo>
                  <a:pt x="7233140" y="6189649"/>
                </a:lnTo>
                <a:lnTo>
                  <a:pt x="0" y="618964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3122671" y="1161625"/>
            <a:ext cx="12042659" cy="21437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20"/>
              </a:lnSpc>
            </a:pPr>
            <a:r>
              <a:rPr lang="en-US" sz="8000" b="1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Što je digitalna pismenost?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338092" y="4559534"/>
            <a:ext cx="6783429" cy="28647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020552" lvl="1" indent="-510276" algn="l">
              <a:lnSpc>
                <a:spcPts val="4490"/>
              </a:lnSpc>
              <a:buFont typeface="Arial"/>
              <a:buChar char="•"/>
            </a:pPr>
            <a:r>
              <a:rPr lang="en-US" sz="4726" spc="-307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podrazumijeva</a:t>
            </a:r>
            <a:r>
              <a:rPr lang="en-US" sz="4726" spc="-307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:</a:t>
            </a:r>
          </a:p>
          <a:p>
            <a:pPr marL="2041103" lvl="2" indent="-680368" algn="l">
              <a:lnSpc>
                <a:spcPts val="4490"/>
              </a:lnSpc>
              <a:buFont typeface="Arial"/>
              <a:buChar char="⚬"/>
            </a:pPr>
            <a:r>
              <a:rPr lang="en-US" sz="4726" spc="-307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odgovorno</a:t>
            </a:r>
            <a:r>
              <a:rPr lang="en-US" sz="4726" spc="-307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726" spc="-307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korištenje</a:t>
            </a:r>
            <a:r>
              <a:rPr lang="en-US" sz="4726" spc="-307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726" spc="-307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interneta</a:t>
            </a:r>
            <a:endParaRPr lang="en-US" sz="4726" spc="-307" dirty="0">
              <a:solidFill>
                <a:srgbClr val="FCFEFF"/>
              </a:solidFill>
              <a:latin typeface="Arimo"/>
              <a:ea typeface="Arimo"/>
              <a:cs typeface="Arimo"/>
              <a:sym typeface="Arimo"/>
            </a:endParaRPr>
          </a:p>
          <a:p>
            <a:pPr marL="2041103" lvl="2" indent="-680368" algn="l">
              <a:lnSpc>
                <a:spcPts val="4490"/>
              </a:lnSpc>
              <a:buFont typeface="Arial"/>
              <a:buChar char="⚬"/>
            </a:pPr>
            <a:r>
              <a:rPr lang="en-US" sz="4726" spc="-307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kritičko</a:t>
            </a:r>
            <a:r>
              <a:rPr lang="en-US" sz="4726" spc="-307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726" spc="-307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razmišljanje</a:t>
            </a:r>
            <a:endParaRPr lang="en-US" sz="4726" spc="-307" dirty="0">
              <a:solidFill>
                <a:srgbClr val="FCFEFF"/>
              </a:solidFill>
              <a:latin typeface="Arimo"/>
              <a:ea typeface="Arimo"/>
              <a:cs typeface="Arimo"/>
              <a:sym typeface="Arimo"/>
            </a:endParaRPr>
          </a:p>
          <a:p>
            <a:pPr marL="2041103" lvl="2" indent="-680368" algn="l">
              <a:lnSpc>
                <a:spcPts val="4490"/>
              </a:lnSpc>
              <a:spcBef>
                <a:spcPct val="0"/>
              </a:spcBef>
              <a:buFont typeface="Arial"/>
              <a:buChar char="⚬"/>
            </a:pPr>
            <a:r>
              <a:rPr lang="en-US" sz="4726" spc="-307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zaštita</a:t>
            </a:r>
            <a:r>
              <a:rPr lang="en-US" sz="4726" spc="-307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726" spc="-307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privatnosti</a:t>
            </a:r>
            <a:endParaRPr lang="en-US" sz="4726" spc="-307" dirty="0">
              <a:solidFill>
                <a:srgbClr val="FCFEFF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6299261" y="7088206"/>
            <a:ext cx="10052156" cy="10052156"/>
          </a:xfrm>
          <a:custGeom>
            <a:avLst/>
            <a:gdLst/>
            <a:ahLst/>
            <a:cxnLst/>
            <a:rect l="l" t="t" r="r" b="b"/>
            <a:pathLst>
              <a:path w="10052156" h="10052156">
                <a:moveTo>
                  <a:pt x="0" y="0"/>
                </a:moveTo>
                <a:lnTo>
                  <a:pt x="10052156" y="0"/>
                </a:lnTo>
                <a:lnTo>
                  <a:pt x="10052156" y="10052156"/>
                </a:lnTo>
                <a:lnTo>
                  <a:pt x="0" y="1005215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10540577" y="4559534"/>
            <a:ext cx="6783429" cy="28647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020552" lvl="1" indent="-510276" algn="l">
              <a:lnSpc>
                <a:spcPts val="4490"/>
              </a:lnSpc>
              <a:spcBef>
                <a:spcPct val="0"/>
              </a:spcBef>
              <a:buFont typeface="Arial"/>
              <a:buChar char="•"/>
            </a:pPr>
            <a:r>
              <a:rPr lang="en-US" sz="4726" spc="-307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sposobnost</a:t>
            </a:r>
            <a:r>
              <a:rPr lang="en-US" sz="4726" spc="-307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726" spc="-307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učinkovitog</a:t>
            </a:r>
            <a:r>
              <a:rPr lang="en-US" sz="4726" spc="-307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726" spc="-307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korištenja</a:t>
            </a:r>
            <a:r>
              <a:rPr lang="en-US" sz="4726" spc="-307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726" spc="-307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digitalne</a:t>
            </a:r>
            <a:r>
              <a:rPr lang="en-US" sz="4726" spc="-307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726" spc="-307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tehnologije</a:t>
            </a:r>
            <a:r>
              <a:rPr lang="en-US" sz="4726" spc="-307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726" spc="-307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za</a:t>
            </a:r>
            <a:r>
              <a:rPr lang="en-US" sz="4726" spc="-307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726" spc="-307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pronalazak</a:t>
            </a:r>
            <a:r>
              <a:rPr lang="en-US" sz="4726" spc="-307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, </a:t>
            </a:r>
            <a:r>
              <a:rPr lang="en-US" sz="4726" spc="-307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vrednovanje</a:t>
            </a:r>
            <a:r>
              <a:rPr lang="en-US" sz="4726" spc="-307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726" spc="-307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i</a:t>
            </a:r>
            <a:r>
              <a:rPr lang="en-US" sz="4726" spc="-307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726" spc="-307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stvaranje</a:t>
            </a:r>
            <a:r>
              <a:rPr lang="en-US" sz="4726" spc="-307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726" spc="-307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sadržaja</a:t>
            </a:r>
            <a:endParaRPr lang="en-US" sz="4726" spc="-307" dirty="0">
              <a:solidFill>
                <a:srgbClr val="FCFEFF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7" name="Freeform 17"/>
          <p:cNvSpPr/>
          <p:nvPr/>
        </p:nvSpPr>
        <p:spPr>
          <a:xfrm flipH="1">
            <a:off x="2222233" y="9029333"/>
            <a:ext cx="4575674" cy="574039"/>
          </a:xfrm>
          <a:custGeom>
            <a:avLst/>
            <a:gdLst/>
            <a:ahLst/>
            <a:cxnLst/>
            <a:rect l="l" t="t" r="r" b="b"/>
            <a:pathLst>
              <a:path w="4575674" h="574039">
                <a:moveTo>
                  <a:pt x="4575674" y="0"/>
                </a:moveTo>
                <a:lnTo>
                  <a:pt x="0" y="0"/>
                </a:lnTo>
                <a:lnTo>
                  <a:pt x="0" y="574039"/>
                </a:lnTo>
                <a:lnTo>
                  <a:pt x="4575674" y="574039"/>
                </a:lnTo>
                <a:lnTo>
                  <a:pt x="4575674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C116D">
                <a:alpha val="100000"/>
              </a:srgbClr>
            </a:gs>
            <a:gs pos="100000">
              <a:srgbClr val="812499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37656" y="-2762844"/>
            <a:ext cx="15812687" cy="15812687"/>
          </a:xfrm>
          <a:custGeom>
            <a:avLst/>
            <a:gdLst/>
            <a:ahLst/>
            <a:cxnLst/>
            <a:rect l="l" t="t" r="r" b="b"/>
            <a:pathLst>
              <a:path w="15812687" h="15812687">
                <a:moveTo>
                  <a:pt x="0" y="0"/>
                </a:moveTo>
                <a:lnTo>
                  <a:pt x="15812688" y="0"/>
                </a:lnTo>
                <a:lnTo>
                  <a:pt x="15812688" y="15812688"/>
                </a:lnTo>
                <a:lnTo>
                  <a:pt x="0" y="158126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9625273" y="6577613"/>
            <a:ext cx="9483971" cy="3896332"/>
          </a:xfrm>
          <a:custGeom>
            <a:avLst/>
            <a:gdLst/>
            <a:ahLst/>
            <a:cxnLst/>
            <a:rect l="l" t="t" r="r" b="b"/>
            <a:pathLst>
              <a:path w="9483971" h="3896332">
                <a:moveTo>
                  <a:pt x="9483971" y="0"/>
                </a:moveTo>
                <a:lnTo>
                  <a:pt x="0" y="0"/>
                </a:lnTo>
                <a:lnTo>
                  <a:pt x="0" y="3896331"/>
                </a:lnTo>
                <a:lnTo>
                  <a:pt x="9483971" y="3896331"/>
                </a:lnTo>
                <a:lnTo>
                  <a:pt x="9483971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V="1">
            <a:off x="-473069" y="-473964"/>
            <a:ext cx="9199228" cy="3779349"/>
          </a:xfrm>
          <a:custGeom>
            <a:avLst/>
            <a:gdLst/>
            <a:ahLst/>
            <a:cxnLst/>
            <a:rect l="l" t="t" r="r" b="b"/>
            <a:pathLst>
              <a:path w="9199228" h="3779349">
                <a:moveTo>
                  <a:pt x="0" y="3779349"/>
                </a:moveTo>
                <a:lnTo>
                  <a:pt x="9199228" y="3779349"/>
                </a:lnTo>
                <a:lnTo>
                  <a:pt x="9199228" y="0"/>
                </a:lnTo>
                <a:lnTo>
                  <a:pt x="0" y="0"/>
                </a:lnTo>
                <a:lnTo>
                  <a:pt x="0" y="3779349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43584" y="1028700"/>
            <a:ext cx="15800832" cy="8229600"/>
          </a:xfrm>
          <a:custGeom>
            <a:avLst/>
            <a:gdLst/>
            <a:ahLst/>
            <a:cxnLst/>
            <a:rect l="l" t="t" r="r" b="b"/>
            <a:pathLst>
              <a:path w="15800832" h="8229600">
                <a:moveTo>
                  <a:pt x="0" y="0"/>
                </a:moveTo>
                <a:lnTo>
                  <a:pt x="15800832" y="0"/>
                </a:lnTo>
                <a:lnTo>
                  <a:pt x="1580083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304127" y="2789964"/>
            <a:ext cx="6089941" cy="4707072"/>
          </a:xfrm>
          <a:custGeom>
            <a:avLst/>
            <a:gdLst/>
            <a:ahLst/>
            <a:cxnLst/>
            <a:rect l="l" t="t" r="r" b="b"/>
            <a:pathLst>
              <a:path w="6089941" h="4707072">
                <a:moveTo>
                  <a:pt x="0" y="0"/>
                </a:moveTo>
                <a:lnTo>
                  <a:pt x="6089941" y="0"/>
                </a:lnTo>
                <a:lnTo>
                  <a:pt x="6089941" y="4707072"/>
                </a:lnTo>
                <a:lnTo>
                  <a:pt x="0" y="470707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6109743" y="2247035"/>
            <a:ext cx="10199605" cy="59833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77396" lvl="1" indent="-588698" algn="l">
              <a:lnSpc>
                <a:spcPts val="5180"/>
              </a:lnSpc>
              <a:buFont typeface="Arial"/>
              <a:buChar char="•"/>
            </a:pP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podrazumijeva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vještine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kao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što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su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mrežno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pretraživanje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,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kreiranje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sadržaja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i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digitalna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komunikacija</a:t>
            </a:r>
            <a:endParaRPr lang="en-US" sz="5453" spc="-354" dirty="0">
              <a:solidFill>
                <a:srgbClr val="FCFEFF"/>
              </a:solidFill>
              <a:latin typeface="Arimo"/>
              <a:ea typeface="Arimo"/>
              <a:cs typeface="Arimo"/>
              <a:sym typeface="Arimo"/>
            </a:endParaRPr>
          </a:p>
          <a:p>
            <a:pPr marL="1177396" lvl="1" indent="-588698" algn="l">
              <a:lnSpc>
                <a:spcPts val="5180"/>
              </a:lnSpc>
              <a:buFont typeface="Arial"/>
              <a:buChar char="•"/>
            </a:pP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digitalno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građanstvo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-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odgovorna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i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moralna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upotreba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tehnologije</a:t>
            </a:r>
            <a:endParaRPr lang="en-US" sz="5453" spc="-354" dirty="0">
              <a:solidFill>
                <a:srgbClr val="FCFEFF"/>
              </a:solidFill>
              <a:latin typeface="Arimo"/>
              <a:ea typeface="Arimo"/>
              <a:cs typeface="Arimo"/>
              <a:sym typeface="Arimo"/>
            </a:endParaRPr>
          </a:p>
          <a:p>
            <a:pPr marL="1177396" lvl="1" indent="-588698" algn="l">
              <a:lnSpc>
                <a:spcPts val="5180"/>
              </a:lnSpc>
              <a:buFont typeface="Arial"/>
              <a:buChar char="•"/>
            </a:pP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osigurava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pojedincima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osjećaj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sigurnosti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u online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okruženju</a:t>
            </a:r>
            <a:endParaRPr lang="en-US" sz="5453" spc="-354" dirty="0">
              <a:solidFill>
                <a:srgbClr val="FCFEFF"/>
              </a:solidFill>
              <a:latin typeface="Arimo"/>
              <a:ea typeface="Arimo"/>
              <a:cs typeface="Arimo"/>
              <a:sym typeface="Arimo"/>
            </a:endParaRPr>
          </a:p>
          <a:p>
            <a:pPr marL="1177396" lvl="1" indent="-588698" algn="l">
              <a:lnSpc>
                <a:spcPts val="5180"/>
              </a:lnSpc>
              <a:spcBef>
                <a:spcPct val="0"/>
              </a:spcBef>
              <a:buFont typeface="Arial"/>
              <a:buChar char="•"/>
            </a:pP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promiče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sigurno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i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odgovorno</a:t>
            </a:r>
            <a:r>
              <a:rPr lang="en-US" sz="5453" spc="-354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453" spc="-354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ponašanje</a:t>
            </a:r>
            <a:endParaRPr lang="en-US" sz="5453" spc="-354" dirty="0">
              <a:solidFill>
                <a:srgbClr val="FCFEFF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C116D">
                <a:alpha val="100000"/>
              </a:srgbClr>
            </a:gs>
            <a:gs pos="100000">
              <a:srgbClr val="812499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37656" y="-2762844"/>
            <a:ext cx="15812687" cy="15812687"/>
          </a:xfrm>
          <a:custGeom>
            <a:avLst/>
            <a:gdLst/>
            <a:ahLst/>
            <a:cxnLst/>
            <a:rect l="l" t="t" r="r" b="b"/>
            <a:pathLst>
              <a:path w="15812687" h="15812687">
                <a:moveTo>
                  <a:pt x="0" y="0"/>
                </a:moveTo>
                <a:lnTo>
                  <a:pt x="15812688" y="0"/>
                </a:lnTo>
                <a:lnTo>
                  <a:pt x="15812688" y="15812688"/>
                </a:lnTo>
                <a:lnTo>
                  <a:pt x="0" y="158126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9625273" y="6577613"/>
            <a:ext cx="9483971" cy="3896332"/>
          </a:xfrm>
          <a:custGeom>
            <a:avLst/>
            <a:gdLst/>
            <a:ahLst/>
            <a:cxnLst/>
            <a:rect l="l" t="t" r="r" b="b"/>
            <a:pathLst>
              <a:path w="9483971" h="3896332">
                <a:moveTo>
                  <a:pt x="9483971" y="0"/>
                </a:moveTo>
                <a:lnTo>
                  <a:pt x="0" y="0"/>
                </a:lnTo>
                <a:lnTo>
                  <a:pt x="0" y="3896331"/>
                </a:lnTo>
                <a:lnTo>
                  <a:pt x="9483971" y="3896331"/>
                </a:lnTo>
                <a:lnTo>
                  <a:pt x="9483971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V="1">
            <a:off x="-473069" y="-473964"/>
            <a:ext cx="9199228" cy="3779349"/>
          </a:xfrm>
          <a:custGeom>
            <a:avLst/>
            <a:gdLst/>
            <a:ahLst/>
            <a:cxnLst/>
            <a:rect l="l" t="t" r="r" b="b"/>
            <a:pathLst>
              <a:path w="9199228" h="3779349">
                <a:moveTo>
                  <a:pt x="0" y="3779349"/>
                </a:moveTo>
                <a:lnTo>
                  <a:pt x="9199228" y="3779349"/>
                </a:lnTo>
                <a:lnTo>
                  <a:pt x="9199228" y="0"/>
                </a:lnTo>
                <a:lnTo>
                  <a:pt x="0" y="0"/>
                </a:lnTo>
                <a:lnTo>
                  <a:pt x="0" y="3779349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56758" y="301285"/>
            <a:ext cx="9944108" cy="9985715"/>
          </a:xfrm>
          <a:custGeom>
            <a:avLst/>
            <a:gdLst/>
            <a:ahLst/>
            <a:cxnLst/>
            <a:rect l="l" t="t" r="r" b="b"/>
            <a:pathLst>
              <a:path w="9944108" h="9985715">
                <a:moveTo>
                  <a:pt x="0" y="0"/>
                </a:moveTo>
                <a:lnTo>
                  <a:pt x="9944108" y="0"/>
                </a:lnTo>
                <a:lnTo>
                  <a:pt x="9944108" y="9985715"/>
                </a:lnTo>
                <a:lnTo>
                  <a:pt x="0" y="998571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142897" y="2955525"/>
            <a:ext cx="8001103" cy="4129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038836" lvl="1" indent="-519418" algn="l">
              <a:lnSpc>
                <a:spcPts val="4571"/>
              </a:lnSpc>
              <a:buFont typeface="Arial"/>
              <a:buChar char="•"/>
            </a:pP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skup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alata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i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procedura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namjenjenih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zaštiti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online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identiteta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korisnika</a:t>
            </a:r>
            <a:endParaRPr lang="en-US" sz="4811" spc="-312" dirty="0">
              <a:solidFill>
                <a:srgbClr val="FCFEFF"/>
              </a:solidFill>
              <a:latin typeface="Arimo"/>
              <a:ea typeface="Arimo"/>
              <a:cs typeface="Arimo"/>
              <a:sym typeface="Arimo"/>
            </a:endParaRPr>
          </a:p>
          <a:p>
            <a:pPr marL="1038836" lvl="1" indent="-519418" algn="l">
              <a:lnSpc>
                <a:spcPts val="4571"/>
              </a:lnSpc>
              <a:buFont typeface="Arial"/>
              <a:buChar char="•"/>
            </a:pPr>
            <a:r>
              <a:rPr lang="en-US" sz="4811" b="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cilj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: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čuvati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povjerljivost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i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integritet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podataka</a:t>
            </a:r>
            <a:endParaRPr lang="en-US" sz="4811" spc="-312" dirty="0">
              <a:solidFill>
                <a:srgbClr val="FCFEFF"/>
              </a:solidFill>
              <a:latin typeface="Arimo"/>
              <a:ea typeface="Arimo"/>
              <a:cs typeface="Arimo"/>
              <a:sym typeface="Arimo"/>
            </a:endParaRPr>
          </a:p>
          <a:p>
            <a:pPr marL="1038836" lvl="1" indent="-519418" algn="l">
              <a:lnSpc>
                <a:spcPts val="4571"/>
              </a:lnSpc>
              <a:spcBef>
                <a:spcPct val="0"/>
              </a:spcBef>
              <a:buFont typeface="Arial"/>
              <a:buChar char="•"/>
            </a:pP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u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današnje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vrijeme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postala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je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impertiv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modernog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življenja</a:t>
            </a:r>
            <a:endParaRPr lang="en-US" sz="4811" spc="-312" dirty="0">
              <a:solidFill>
                <a:srgbClr val="FCFEFF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0343193" y="4244842"/>
            <a:ext cx="6916107" cy="5537406"/>
          </a:xfrm>
          <a:custGeom>
            <a:avLst/>
            <a:gdLst/>
            <a:ahLst/>
            <a:cxnLst/>
            <a:rect l="l" t="t" r="r" b="b"/>
            <a:pathLst>
              <a:path w="6916107" h="5537406">
                <a:moveTo>
                  <a:pt x="0" y="0"/>
                </a:moveTo>
                <a:lnTo>
                  <a:pt x="6916107" y="0"/>
                </a:lnTo>
                <a:lnTo>
                  <a:pt x="6916107" y="5537406"/>
                </a:lnTo>
                <a:lnTo>
                  <a:pt x="0" y="553740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0528877" y="606324"/>
            <a:ext cx="7378162" cy="36385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422"/>
              </a:lnSpc>
            </a:pPr>
            <a:r>
              <a:rPr lang="en-US" sz="9714" b="1" dirty="0" err="1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Što</a:t>
            </a:r>
            <a:r>
              <a:rPr lang="en-US" sz="9714" b="1" dirty="0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 je </a:t>
            </a:r>
            <a:r>
              <a:rPr lang="en-US" sz="9714" b="1" dirty="0" err="1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digitalna</a:t>
            </a:r>
            <a:r>
              <a:rPr lang="en-US" sz="9714" b="1" dirty="0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 </a:t>
            </a:r>
            <a:r>
              <a:rPr lang="en-US" sz="9714" b="1" dirty="0" err="1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sigurnost</a:t>
            </a:r>
            <a:r>
              <a:rPr lang="en-US" sz="9714" b="1" dirty="0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C116D">
                <a:alpha val="100000"/>
              </a:srgbClr>
            </a:gs>
            <a:gs pos="100000">
              <a:srgbClr val="812499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37656" y="-2762844"/>
            <a:ext cx="15812687" cy="15812687"/>
          </a:xfrm>
          <a:custGeom>
            <a:avLst/>
            <a:gdLst/>
            <a:ahLst/>
            <a:cxnLst/>
            <a:rect l="l" t="t" r="r" b="b"/>
            <a:pathLst>
              <a:path w="15812687" h="15812687">
                <a:moveTo>
                  <a:pt x="0" y="0"/>
                </a:moveTo>
                <a:lnTo>
                  <a:pt x="15812688" y="0"/>
                </a:lnTo>
                <a:lnTo>
                  <a:pt x="15812688" y="15812688"/>
                </a:lnTo>
                <a:lnTo>
                  <a:pt x="0" y="158126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9625273" y="6577613"/>
            <a:ext cx="9483971" cy="3896332"/>
          </a:xfrm>
          <a:custGeom>
            <a:avLst/>
            <a:gdLst/>
            <a:ahLst/>
            <a:cxnLst/>
            <a:rect l="l" t="t" r="r" b="b"/>
            <a:pathLst>
              <a:path w="9483971" h="3896332">
                <a:moveTo>
                  <a:pt x="9483971" y="0"/>
                </a:moveTo>
                <a:lnTo>
                  <a:pt x="0" y="0"/>
                </a:lnTo>
                <a:lnTo>
                  <a:pt x="0" y="3896331"/>
                </a:lnTo>
                <a:lnTo>
                  <a:pt x="9483971" y="3896331"/>
                </a:lnTo>
                <a:lnTo>
                  <a:pt x="9483971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V="1">
            <a:off x="-473069" y="-473964"/>
            <a:ext cx="9199228" cy="3779349"/>
          </a:xfrm>
          <a:custGeom>
            <a:avLst/>
            <a:gdLst/>
            <a:ahLst/>
            <a:cxnLst/>
            <a:rect l="l" t="t" r="r" b="b"/>
            <a:pathLst>
              <a:path w="9199228" h="3779349">
                <a:moveTo>
                  <a:pt x="0" y="3779349"/>
                </a:moveTo>
                <a:lnTo>
                  <a:pt x="9199228" y="3779349"/>
                </a:lnTo>
                <a:lnTo>
                  <a:pt x="9199228" y="0"/>
                </a:lnTo>
                <a:lnTo>
                  <a:pt x="0" y="0"/>
                </a:lnTo>
                <a:lnTo>
                  <a:pt x="0" y="3779349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106235" y="488229"/>
            <a:ext cx="9944108" cy="9985715"/>
          </a:xfrm>
          <a:custGeom>
            <a:avLst/>
            <a:gdLst/>
            <a:ahLst/>
            <a:cxnLst/>
            <a:rect l="l" t="t" r="r" b="b"/>
            <a:pathLst>
              <a:path w="9944108" h="9985715">
                <a:moveTo>
                  <a:pt x="0" y="0"/>
                </a:moveTo>
                <a:lnTo>
                  <a:pt x="9944109" y="0"/>
                </a:lnTo>
                <a:lnTo>
                  <a:pt x="9944109" y="9985715"/>
                </a:lnTo>
                <a:lnTo>
                  <a:pt x="0" y="998571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1901731" y="5291690"/>
            <a:ext cx="9369732" cy="7242107"/>
          </a:xfrm>
          <a:custGeom>
            <a:avLst/>
            <a:gdLst/>
            <a:ahLst/>
            <a:cxnLst/>
            <a:rect l="l" t="t" r="r" b="b"/>
            <a:pathLst>
              <a:path w="9369732" h="7242107">
                <a:moveTo>
                  <a:pt x="0" y="0"/>
                </a:moveTo>
                <a:lnTo>
                  <a:pt x="9369732" y="0"/>
                </a:lnTo>
                <a:lnTo>
                  <a:pt x="9369732" y="7242107"/>
                </a:lnTo>
                <a:lnTo>
                  <a:pt x="0" y="724210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875328" y="5217064"/>
            <a:ext cx="4161888" cy="5069936"/>
          </a:xfrm>
          <a:custGeom>
            <a:avLst/>
            <a:gdLst/>
            <a:ahLst/>
            <a:cxnLst/>
            <a:rect l="l" t="t" r="r" b="b"/>
            <a:pathLst>
              <a:path w="4161888" h="5069936">
                <a:moveTo>
                  <a:pt x="0" y="0"/>
                </a:moveTo>
                <a:lnTo>
                  <a:pt x="4161887" y="0"/>
                </a:lnTo>
                <a:lnTo>
                  <a:pt x="4161887" y="5069936"/>
                </a:lnTo>
                <a:lnTo>
                  <a:pt x="0" y="506993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665661" y="910234"/>
            <a:ext cx="6067777" cy="33574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689"/>
              </a:lnSpc>
            </a:pPr>
            <a:r>
              <a:rPr lang="en-US" sz="8958" b="1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Kako biti siguran na internetu?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077738" y="2070952"/>
            <a:ext cx="8001103" cy="69155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038836" lvl="1" indent="-519418" algn="l">
              <a:lnSpc>
                <a:spcPts val="4571"/>
              </a:lnSpc>
              <a:buFont typeface="Arial"/>
              <a:buChar char="•"/>
            </a:pP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ne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dijeliti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osobne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podatke</a:t>
            </a:r>
            <a:endParaRPr lang="en-US" sz="4811" spc="-312" dirty="0">
              <a:solidFill>
                <a:srgbClr val="FCFEFF"/>
              </a:solidFill>
              <a:latin typeface="Arimo"/>
              <a:ea typeface="Arimo"/>
              <a:cs typeface="Arimo"/>
              <a:sym typeface="Arimo"/>
            </a:endParaRPr>
          </a:p>
          <a:p>
            <a:pPr marL="1038836" lvl="1" indent="-519418" algn="l">
              <a:lnSpc>
                <a:spcPts val="4571"/>
              </a:lnSpc>
              <a:buFont typeface="Arial"/>
              <a:buChar char="•"/>
            </a:pP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prepoznati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i="1" spc="-312" dirty="0" err="1">
                <a:solidFill>
                  <a:srgbClr val="FCFEFF"/>
                </a:solidFill>
                <a:latin typeface="Arimo Italics"/>
                <a:ea typeface="Arimo Italics"/>
                <a:cs typeface="Arimo Italics"/>
                <a:sym typeface="Arimo Italics"/>
              </a:rPr>
              <a:t>physing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poruke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(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oblik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internetske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prijevare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u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kojoj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se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kriminalci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lažno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predstavljaju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kao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pouzdane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institucije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-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banke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i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servisi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,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kako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bi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krađom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osobnih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podataka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stekli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novčanu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korist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)</a:t>
            </a:r>
          </a:p>
          <a:p>
            <a:pPr marL="1038836" lvl="1" indent="-519418" algn="l">
              <a:lnSpc>
                <a:spcPts val="4571"/>
              </a:lnSpc>
              <a:buFont typeface="Arial"/>
              <a:buChar char="•"/>
            </a:pP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koristiti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jake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lozinke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(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više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od 12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znakova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)</a:t>
            </a:r>
          </a:p>
          <a:p>
            <a:pPr marL="1038836" lvl="1" indent="-519418" algn="l">
              <a:lnSpc>
                <a:spcPts val="4571"/>
              </a:lnSpc>
              <a:spcBef>
                <a:spcPct val="0"/>
              </a:spcBef>
              <a:buFont typeface="Arial"/>
              <a:buChar char="•"/>
            </a:pP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provjeravati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izvore</a:t>
            </a:r>
            <a:r>
              <a:rPr lang="en-US" sz="4811" spc="-31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4811" spc="-31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infomracija</a:t>
            </a:r>
            <a:endParaRPr lang="en-US" sz="4811" spc="-312" dirty="0">
              <a:solidFill>
                <a:srgbClr val="FCFEFF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C116D">
                <a:alpha val="100000"/>
              </a:srgbClr>
            </a:gs>
            <a:gs pos="100000">
              <a:srgbClr val="812499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37656" y="-2762844"/>
            <a:ext cx="15812687" cy="15812687"/>
          </a:xfrm>
          <a:custGeom>
            <a:avLst/>
            <a:gdLst/>
            <a:ahLst/>
            <a:cxnLst/>
            <a:rect l="l" t="t" r="r" b="b"/>
            <a:pathLst>
              <a:path w="15812687" h="15812687">
                <a:moveTo>
                  <a:pt x="0" y="0"/>
                </a:moveTo>
                <a:lnTo>
                  <a:pt x="15812688" y="0"/>
                </a:lnTo>
                <a:lnTo>
                  <a:pt x="15812688" y="15812688"/>
                </a:lnTo>
                <a:lnTo>
                  <a:pt x="0" y="158126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9625273" y="6577613"/>
            <a:ext cx="9483971" cy="3896332"/>
          </a:xfrm>
          <a:custGeom>
            <a:avLst/>
            <a:gdLst/>
            <a:ahLst/>
            <a:cxnLst/>
            <a:rect l="l" t="t" r="r" b="b"/>
            <a:pathLst>
              <a:path w="9483971" h="3896332">
                <a:moveTo>
                  <a:pt x="9483971" y="0"/>
                </a:moveTo>
                <a:lnTo>
                  <a:pt x="0" y="0"/>
                </a:lnTo>
                <a:lnTo>
                  <a:pt x="0" y="3896331"/>
                </a:lnTo>
                <a:lnTo>
                  <a:pt x="9483971" y="3896331"/>
                </a:lnTo>
                <a:lnTo>
                  <a:pt x="9483971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V="1">
            <a:off x="-473069" y="-473964"/>
            <a:ext cx="9199228" cy="3779349"/>
          </a:xfrm>
          <a:custGeom>
            <a:avLst/>
            <a:gdLst/>
            <a:ahLst/>
            <a:cxnLst/>
            <a:rect l="l" t="t" r="r" b="b"/>
            <a:pathLst>
              <a:path w="9199228" h="3779349">
                <a:moveTo>
                  <a:pt x="0" y="3779349"/>
                </a:moveTo>
                <a:lnTo>
                  <a:pt x="9199228" y="3779349"/>
                </a:lnTo>
                <a:lnTo>
                  <a:pt x="9199228" y="0"/>
                </a:lnTo>
                <a:lnTo>
                  <a:pt x="0" y="0"/>
                </a:lnTo>
                <a:lnTo>
                  <a:pt x="0" y="3779349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465385" y="2664427"/>
            <a:ext cx="17021465" cy="4968868"/>
            <a:chOff x="0" y="0"/>
            <a:chExt cx="4483020" cy="130867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483019" cy="1308673"/>
            </a:xfrm>
            <a:custGeom>
              <a:avLst/>
              <a:gdLst/>
              <a:ahLst/>
              <a:cxnLst/>
              <a:rect l="l" t="t" r="r" b="b"/>
              <a:pathLst>
                <a:path w="4483019" h="1308673">
                  <a:moveTo>
                    <a:pt x="23196" y="0"/>
                  </a:moveTo>
                  <a:lnTo>
                    <a:pt x="4459823" y="0"/>
                  </a:lnTo>
                  <a:cubicBezTo>
                    <a:pt x="4472634" y="0"/>
                    <a:pt x="4483019" y="10385"/>
                    <a:pt x="4483019" y="23196"/>
                  </a:cubicBezTo>
                  <a:lnTo>
                    <a:pt x="4483019" y="1285477"/>
                  </a:lnTo>
                  <a:cubicBezTo>
                    <a:pt x="4483019" y="1298288"/>
                    <a:pt x="4472634" y="1308673"/>
                    <a:pt x="4459823" y="1308673"/>
                  </a:cubicBezTo>
                  <a:lnTo>
                    <a:pt x="23196" y="1308673"/>
                  </a:lnTo>
                  <a:cubicBezTo>
                    <a:pt x="10385" y="1308673"/>
                    <a:pt x="0" y="1298288"/>
                    <a:pt x="0" y="1285477"/>
                  </a:cubicBezTo>
                  <a:lnTo>
                    <a:pt x="0" y="23196"/>
                  </a:lnTo>
                  <a:cubicBezTo>
                    <a:pt x="0" y="10385"/>
                    <a:pt x="10385" y="0"/>
                    <a:pt x="2319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161560">
                    <a:alpha val="100000"/>
                  </a:srgbClr>
                </a:gs>
                <a:gs pos="100000">
                  <a:srgbClr val="2D82C8">
                    <a:alpha val="100000"/>
                  </a:srgbClr>
                </a:gs>
              </a:gsLst>
              <a:lin ang="5400000"/>
            </a:gradFill>
            <a:ln cap="rnd">
              <a:noFill/>
              <a:prstDash val="solid"/>
              <a:round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57150"/>
              <a:ext cx="4483020" cy="12515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247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987599" flipV="1">
            <a:off x="-577348" y="7963124"/>
            <a:ext cx="4080767" cy="1782263"/>
          </a:xfrm>
          <a:custGeom>
            <a:avLst/>
            <a:gdLst/>
            <a:ahLst/>
            <a:cxnLst/>
            <a:rect l="l" t="t" r="r" b="b"/>
            <a:pathLst>
              <a:path w="4080767" h="1782263">
                <a:moveTo>
                  <a:pt x="0" y="1782262"/>
                </a:moveTo>
                <a:lnTo>
                  <a:pt x="4080767" y="1782262"/>
                </a:lnTo>
                <a:lnTo>
                  <a:pt x="4080767" y="0"/>
                </a:lnTo>
                <a:lnTo>
                  <a:pt x="0" y="0"/>
                </a:lnTo>
                <a:lnTo>
                  <a:pt x="0" y="1782262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237656" y="658971"/>
            <a:ext cx="13753702" cy="1249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2"/>
              </a:lnSpc>
            </a:pPr>
            <a:r>
              <a:rPr lang="en-US" sz="9672" b="1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Sigurno ili nesigurno?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82374" y="2953327"/>
            <a:ext cx="15887571" cy="4192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237466" lvl="1" indent="-618733" algn="l">
              <a:lnSpc>
                <a:spcPts val="5445"/>
              </a:lnSpc>
              <a:buFont typeface="Arial"/>
              <a:buChar char="•"/>
            </a:pPr>
            <a:r>
              <a:rPr lang="en-US" sz="5731" spc="-37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rad u </a:t>
            </a:r>
            <a:r>
              <a:rPr lang="en-US" sz="5731" spc="-37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paru</a:t>
            </a:r>
            <a:endParaRPr lang="en-US" sz="5731" spc="-372" dirty="0">
              <a:solidFill>
                <a:srgbClr val="FCFEFF"/>
              </a:solidFill>
              <a:latin typeface="Arimo"/>
              <a:ea typeface="Arimo"/>
              <a:cs typeface="Arimo"/>
              <a:sym typeface="Arimo"/>
            </a:endParaRPr>
          </a:p>
          <a:p>
            <a:pPr marL="1237466" lvl="1" indent="-618733" algn="l">
              <a:lnSpc>
                <a:spcPts val="5445"/>
              </a:lnSpc>
              <a:buFont typeface="Arial"/>
              <a:buChar char="•"/>
            </a:pPr>
            <a:r>
              <a:rPr lang="en-US" sz="5731" spc="-37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vrijeme</a:t>
            </a:r>
            <a:r>
              <a:rPr lang="en-US" sz="5731" spc="-37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731" spc="-37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za</a:t>
            </a:r>
            <a:r>
              <a:rPr lang="en-US" sz="5731" spc="-37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rad: 15 </a:t>
            </a:r>
            <a:r>
              <a:rPr lang="en-US" sz="5731" spc="-37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minuta</a:t>
            </a:r>
            <a:endParaRPr lang="en-US" sz="5731" spc="-372" dirty="0">
              <a:solidFill>
                <a:srgbClr val="FCFEFF"/>
              </a:solidFill>
              <a:latin typeface="Arimo"/>
              <a:ea typeface="Arimo"/>
              <a:cs typeface="Arimo"/>
              <a:sym typeface="Arimo"/>
            </a:endParaRPr>
          </a:p>
          <a:p>
            <a:pPr marL="1237466" lvl="1" indent="-618733" algn="l">
              <a:lnSpc>
                <a:spcPts val="5445"/>
              </a:lnSpc>
              <a:buFont typeface="Arial"/>
              <a:buChar char="•"/>
            </a:pPr>
            <a:r>
              <a:rPr lang="en-US" sz="5731" spc="-37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označite</a:t>
            </a:r>
            <a:r>
              <a:rPr lang="en-US" sz="5731" spc="-37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731" spc="-37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smatrate</a:t>
            </a:r>
            <a:r>
              <a:rPr lang="en-US" sz="5731" spc="-37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li </a:t>
            </a:r>
            <a:r>
              <a:rPr lang="en-US" sz="5731" spc="-37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zadanu</a:t>
            </a:r>
            <a:r>
              <a:rPr lang="en-US" sz="5731" spc="-37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731" spc="-37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situaciju</a:t>
            </a:r>
            <a:r>
              <a:rPr lang="en-US" sz="5731" spc="-37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731" spc="-37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sigurnom</a:t>
            </a:r>
            <a:r>
              <a:rPr lang="en-US" sz="5731" spc="-37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731" spc="-37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ili</a:t>
            </a:r>
            <a:r>
              <a:rPr lang="en-US" sz="5731" spc="-37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731" spc="-37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nesigurnom</a:t>
            </a:r>
            <a:endParaRPr lang="en-US" sz="5731" spc="-372" dirty="0">
              <a:solidFill>
                <a:srgbClr val="FCFEFF"/>
              </a:solidFill>
              <a:latin typeface="Arimo"/>
              <a:ea typeface="Arimo"/>
              <a:cs typeface="Arimo"/>
              <a:sym typeface="Arimo"/>
            </a:endParaRPr>
          </a:p>
          <a:p>
            <a:pPr marL="1237466" lvl="1" indent="-618733" algn="l">
              <a:lnSpc>
                <a:spcPts val="5445"/>
              </a:lnSpc>
              <a:buFont typeface="Arial"/>
              <a:buChar char="•"/>
            </a:pPr>
            <a:r>
              <a:rPr lang="en-US" sz="5731" spc="-37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obrazložite</a:t>
            </a:r>
            <a:r>
              <a:rPr lang="en-US" sz="5731" spc="-37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731" spc="-37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svoj</a:t>
            </a:r>
            <a:r>
              <a:rPr lang="en-US" sz="5731" spc="-37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731" spc="-37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stav</a:t>
            </a:r>
            <a:endParaRPr lang="en-US" sz="5731" spc="-372" dirty="0">
              <a:solidFill>
                <a:srgbClr val="FCFEFF"/>
              </a:solidFill>
              <a:latin typeface="Arimo"/>
              <a:ea typeface="Arimo"/>
              <a:cs typeface="Arimo"/>
              <a:sym typeface="Arimo"/>
            </a:endParaRPr>
          </a:p>
          <a:p>
            <a:pPr marL="1237466" lvl="1" indent="-618733" algn="l">
              <a:lnSpc>
                <a:spcPts val="5445"/>
              </a:lnSpc>
              <a:spcBef>
                <a:spcPct val="0"/>
              </a:spcBef>
              <a:buFont typeface="Arial"/>
              <a:buChar char="•"/>
            </a:pPr>
            <a:r>
              <a:rPr lang="en-US" sz="5731" spc="-37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predložite</a:t>
            </a:r>
            <a:r>
              <a:rPr lang="en-US" sz="5731" spc="-37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731" spc="-37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sigurniju</a:t>
            </a:r>
            <a:r>
              <a:rPr lang="en-US" sz="5731" spc="-37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731" spc="-37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opciju</a:t>
            </a:r>
            <a:r>
              <a:rPr lang="en-US" sz="5731" spc="-37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, </a:t>
            </a:r>
            <a:r>
              <a:rPr lang="en-US" sz="5731" spc="-37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ako</a:t>
            </a:r>
            <a:r>
              <a:rPr lang="en-US" sz="5731" spc="-37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je </a:t>
            </a:r>
            <a:r>
              <a:rPr lang="en-US" sz="5731" spc="-37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situacija</a:t>
            </a:r>
            <a:r>
              <a:rPr lang="en-US" sz="5731" spc="-372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731" spc="-372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nesigurna</a:t>
            </a:r>
            <a:endParaRPr lang="en-US" sz="5731" spc="-372" dirty="0">
              <a:solidFill>
                <a:srgbClr val="FCFEFF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1" name="Freeform 11"/>
          <p:cNvSpPr/>
          <p:nvPr/>
        </p:nvSpPr>
        <p:spPr>
          <a:xfrm rot="-987599" flipH="1">
            <a:off x="14629561" y="981509"/>
            <a:ext cx="4080767" cy="1782263"/>
          </a:xfrm>
          <a:custGeom>
            <a:avLst/>
            <a:gdLst/>
            <a:ahLst/>
            <a:cxnLst/>
            <a:rect l="l" t="t" r="r" b="b"/>
            <a:pathLst>
              <a:path w="4080767" h="1782263">
                <a:moveTo>
                  <a:pt x="4080767" y="0"/>
                </a:moveTo>
                <a:lnTo>
                  <a:pt x="0" y="0"/>
                </a:lnTo>
                <a:lnTo>
                  <a:pt x="0" y="1782263"/>
                </a:lnTo>
                <a:lnTo>
                  <a:pt x="4080767" y="1782263"/>
                </a:lnTo>
                <a:lnTo>
                  <a:pt x="4080767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C116D">
                <a:alpha val="100000"/>
              </a:srgbClr>
            </a:gs>
            <a:gs pos="100000">
              <a:srgbClr val="812499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37656" y="-2762844"/>
            <a:ext cx="15812687" cy="15812687"/>
          </a:xfrm>
          <a:custGeom>
            <a:avLst/>
            <a:gdLst/>
            <a:ahLst/>
            <a:cxnLst/>
            <a:rect l="l" t="t" r="r" b="b"/>
            <a:pathLst>
              <a:path w="15812687" h="15812687">
                <a:moveTo>
                  <a:pt x="0" y="0"/>
                </a:moveTo>
                <a:lnTo>
                  <a:pt x="15812688" y="0"/>
                </a:lnTo>
                <a:lnTo>
                  <a:pt x="15812688" y="15812688"/>
                </a:lnTo>
                <a:lnTo>
                  <a:pt x="0" y="158126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9625273" y="6577613"/>
            <a:ext cx="9483971" cy="3896332"/>
          </a:xfrm>
          <a:custGeom>
            <a:avLst/>
            <a:gdLst/>
            <a:ahLst/>
            <a:cxnLst/>
            <a:rect l="l" t="t" r="r" b="b"/>
            <a:pathLst>
              <a:path w="9483971" h="3896332">
                <a:moveTo>
                  <a:pt x="9483971" y="0"/>
                </a:moveTo>
                <a:lnTo>
                  <a:pt x="0" y="0"/>
                </a:lnTo>
                <a:lnTo>
                  <a:pt x="0" y="3896331"/>
                </a:lnTo>
                <a:lnTo>
                  <a:pt x="9483971" y="3896331"/>
                </a:lnTo>
                <a:lnTo>
                  <a:pt x="9483971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V="1">
            <a:off x="-473069" y="-473964"/>
            <a:ext cx="9199228" cy="3779349"/>
          </a:xfrm>
          <a:custGeom>
            <a:avLst/>
            <a:gdLst/>
            <a:ahLst/>
            <a:cxnLst/>
            <a:rect l="l" t="t" r="r" b="b"/>
            <a:pathLst>
              <a:path w="9199228" h="3779349">
                <a:moveTo>
                  <a:pt x="0" y="3779349"/>
                </a:moveTo>
                <a:lnTo>
                  <a:pt x="9199228" y="3779349"/>
                </a:lnTo>
                <a:lnTo>
                  <a:pt x="9199228" y="0"/>
                </a:lnTo>
                <a:lnTo>
                  <a:pt x="0" y="0"/>
                </a:lnTo>
                <a:lnTo>
                  <a:pt x="0" y="3779349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485654" y="3611541"/>
            <a:ext cx="8156121" cy="8229600"/>
          </a:xfrm>
          <a:custGeom>
            <a:avLst/>
            <a:gdLst/>
            <a:ahLst/>
            <a:cxnLst/>
            <a:rect l="l" t="t" r="r" b="b"/>
            <a:pathLst>
              <a:path w="8156121" h="8229600">
                <a:moveTo>
                  <a:pt x="0" y="0"/>
                </a:moveTo>
                <a:lnTo>
                  <a:pt x="8156121" y="0"/>
                </a:lnTo>
                <a:lnTo>
                  <a:pt x="8156121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064305" y="-5689737"/>
            <a:ext cx="10431545" cy="10431545"/>
          </a:xfrm>
          <a:custGeom>
            <a:avLst/>
            <a:gdLst/>
            <a:ahLst/>
            <a:cxnLst/>
            <a:rect l="l" t="t" r="r" b="b"/>
            <a:pathLst>
              <a:path w="10431545" h="10431545">
                <a:moveTo>
                  <a:pt x="0" y="0"/>
                </a:moveTo>
                <a:lnTo>
                  <a:pt x="10431545" y="0"/>
                </a:lnTo>
                <a:lnTo>
                  <a:pt x="10431545" y="10431546"/>
                </a:lnTo>
                <a:lnTo>
                  <a:pt x="0" y="1043154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5400000">
            <a:off x="11928105" y="4166244"/>
            <a:ext cx="591123" cy="8127947"/>
          </a:xfrm>
          <a:custGeom>
            <a:avLst/>
            <a:gdLst/>
            <a:ahLst/>
            <a:cxnLst/>
            <a:rect l="l" t="t" r="r" b="b"/>
            <a:pathLst>
              <a:path w="591123" h="8127947">
                <a:moveTo>
                  <a:pt x="0" y="0"/>
                </a:moveTo>
                <a:lnTo>
                  <a:pt x="591123" y="0"/>
                </a:lnTo>
                <a:lnTo>
                  <a:pt x="591123" y="8127946"/>
                </a:lnTo>
                <a:lnTo>
                  <a:pt x="0" y="812794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8" name="Freeform 8"/>
          <p:cNvSpPr/>
          <p:nvPr/>
        </p:nvSpPr>
        <p:spPr>
          <a:xfrm rot="-5400000">
            <a:off x="12543553" y="4757367"/>
            <a:ext cx="591123" cy="8127947"/>
          </a:xfrm>
          <a:custGeom>
            <a:avLst/>
            <a:gdLst/>
            <a:ahLst/>
            <a:cxnLst/>
            <a:rect l="l" t="t" r="r" b="b"/>
            <a:pathLst>
              <a:path w="591123" h="8127947">
                <a:moveTo>
                  <a:pt x="0" y="0"/>
                </a:moveTo>
                <a:lnTo>
                  <a:pt x="591124" y="0"/>
                </a:lnTo>
                <a:lnTo>
                  <a:pt x="591124" y="8127947"/>
                </a:lnTo>
                <a:lnTo>
                  <a:pt x="0" y="812794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9" name="Freeform 9"/>
          <p:cNvSpPr/>
          <p:nvPr/>
        </p:nvSpPr>
        <p:spPr>
          <a:xfrm rot="-5400000">
            <a:off x="13630630" y="5348490"/>
            <a:ext cx="591123" cy="8127947"/>
          </a:xfrm>
          <a:custGeom>
            <a:avLst/>
            <a:gdLst/>
            <a:ahLst/>
            <a:cxnLst/>
            <a:rect l="l" t="t" r="r" b="b"/>
            <a:pathLst>
              <a:path w="591123" h="8127947">
                <a:moveTo>
                  <a:pt x="0" y="0"/>
                </a:moveTo>
                <a:lnTo>
                  <a:pt x="591123" y="0"/>
                </a:lnTo>
                <a:lnTo>
                  <a:pt x="591123" y="8127947"/>
                </a:lnTo>
                <a:lnTo>
                  <a:pt x="0" y="812794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0" name="TextBox 10"/>
          <p:cNvSpPr txBox="1"/>
          <p:nvPr/>
        </p:nvSpPr>
        <p:spPr>
          <a:xfrm>
            <a:off x="1598002" y="1775052"/>
            <a:ext cx="13123381" cy="1043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760"/>
              </a:lnSpc>
            </a:pPr>
            <a:r>
              <a:rPr lang="en-US" sz="8000" b="1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Digitalni alati na djelu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196749" y="3737212"/>
            <a:ext cx="10263715" cy="32548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47256" lvl="1" indent="-573628" algn="l">
              <a:lnSpc>
                <a:spcPts val="5048"/>
              </a:lnSpc>
              <a:buFont typeface="Arial"/>
              <a:buChar char="•"/>
            </a:pPr>
            <a:r>
              <a:rPr lang="en-US" sz="5313" spc="-345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vrijeme</a:t>
            </a:r>
            <a:r>
              <a:rPr lang="en-US" sz="5313" spc="-345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313" spc="-345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za</a:t>
            </a:r>
            <a:r>
              <a:rPr lang="en-US" sz="5313" spc="-345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rad: 10 </a:t>
            </a:r>
            <a:r>
              <a:rPr lang="en-US" sz="5313" spc="-345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minuta</a:t>
            </a:r>
            <a:endParaRPr lang="en-US" sz="5313" spc="-345" dirty="0">
              <a:solidFill>
                <a:srgbClr val="FCFEFF"/>
              </a:solidFill>
              <a:latin typeface="Arimo"/>
              <a:ea typeface="Arimo"/>
              <a:cs typeface="Arimo"/>
              <a:sym typeface="Arimo"/>
            </a:endParaRPr>
          </a:p>
          <a:p>
            <a:pPr marL="1147256" lvl="1" indent="-573628" algn="l">
              <a:lnSpc>
                <a:spcPts val="5048"/>
              </a:lnSpc>
              <a:buFont typeface="Arial"/>
              <a:buChar char="•"/>
            </a:pPr>
            <a:r>
              <a:rPr lang="en-US" sz="5313" spc="-345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u </a:t>
            </a:r>
            <a:r>
              <a:rPr lang="en-US" sz="5313" spc="-345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digitalnom</a:t>
            </a:r>
            <a:r>
              <a:rPr lang="en-US" sz="5313" spc="-345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313" spc="-345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alatu</a:t>
            </a:r>
            <a:r>
              <a:rPr lang="en-US" sz="5313" spc="-345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(</a:t>
            </a:r>
            <a:r>
              <a:rPr lang="en-US" sz="5313" spc="-345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Padlet</a:t>
            </a:r>
            <a:r>
              <a:rPr lang="en-US" sz="5313" spc="-345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, </a:t>
            </a:r>
            <a:r>
              <a:rPr lang="en-US" sz="5313" spc="-345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Canva</a:t>
            </a:r>
            <a:r>
              <a:rPr lang="en-US" sz="5313" spc="-345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...) </a:t>
            </a:r>
            <a:r>
              <a:rPr lang="en-US" sz="5313" spc="-345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izradite</a:t>
            </a:r>
            <a:r>
              <a:rPr lang="en-US" sz="5313" spc="-345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313" spc="-345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digitalni</a:t>
            </a:r>
            <a:r>
              <a:rPr lang="en-US" sz="5313" spc="-345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313" spc="-345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savjet</a:t>
            </a:r>
            <a:r>
              <a:rPr lang="en-US" sz="5313" spc="-345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u </a:t>
            </a:r>
            <a:r>
              <a:rPr lang="en-US" sz="5313" spc="-345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skladu</a:t>
            </a:r>
            <a:r>
              <a:rPr lang="en-US" sz="5313" spc="-345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s </a:t>
            </a:r>
            <a:r>
              <a:rPr lang="en-US" sz="5313" spc="-345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prethodno</a:t>
            </a:r>
            <a:r>
              <a:rPr lang="en-US" sz="5313" spc="-345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313" spc="-345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zadanom</a:t>
            </a:r>
            <a:r>
              <a:rPr lang="en-US" sz="5313" spc="-345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313" spc="-345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situacijom</a:t>
            </a:r>
            <a:endParaRPr lang="en-US" sz="5313" spc="-345" dirty="0">
              <a:solidFill>
                <a:srgbClr val="FCFEFF"/>
              </a:solidFill>
              <a:latin typeface="Arimo"/>
              <a:ea typeface="Arimo"/>
              <a:cs typeface="Arimo"/>
              <a:sym typeface="Arimo"/>
            </a:endParaRPr>
          </a:p>
          <a:p>
            <a:pPr marL="1147256" lvl="1" indent="-573628" algn="l">
              <a:lnSpc>
                <a:spcPts val="5048"/>
              </a:lnSpc>
              <a:spcBef>
                <a:spcPct val="0"/>
              </a:spcBef>
              <a:buFont typeface="Arial"/>
              <a:buChar char="•"/>
            </a:pPr>
            <a:r>
              <a:rPr lang="en-US" sz="5313" spc="-345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oblikujte</a:t>
            </a:r>
            <a:r>
              <a:rPr lang="en-US" sz="5313" spc="-345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313" spc="-345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ga</a:t>
            </a:r>
            <a:r>
              <a:rPr lang="en-US" sz="5313" spc="-345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313" spc="-345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kao</a:t>
            </a:r>
            <a:r>
              <a:rPr lang="en-US" sz="5313" spc="-345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313" spc="-345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digitalni</a:t>
            </a:r>
            <a:r>
              <a:rPr lang="en-US" sz="5313" spc="-345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313" spc="-345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plakat</a:t>
            </a:r>
            <a:endParaRPr lang="en-US" sz="5313" spc="-345" dirty="0">
              <a:solidFill>
                <a:srgbClr val="FCFEFF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C116D">
                <a:alpha val="100000"/>
              </a:srgbClr>
            </a:gs>
            <a:gs pos="100000">
              <a:srgbClr val="812499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V="1">
            <a:off x="-473069" y="-473964"/>
            <a:ext cx="9199228" cy="3779349"/>
          </a:xfrm>
          <a:custGeom>
            <a:avLst/>
            <a:gdLst/>
            <a:ahLst/>
            <a:cxnLst/>
            <a:rect l="l" t="t" r="r" b="b"/>
            <a:pathLst>
              <a:path w="9199228" h="3779349">
                <a:moveTo>
                  <a:pt x="0" y="3779349"/>
                </a:moveTo>
                <a:lnTo>
                  <a:pt x="9199228" y="3779349"/>
                </a:lnTo>
                <a:lnTo>
                  <a:pt x="9199228" y="0"/>
                </a:lnTo>
                <a:lnTo>
                  <a:pt x="0" y="0"/>
                </a:lnTo>
                <a:lnTo>
                  <a:pt x="0" y="3779349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9625273" y="6577613"/>
            <a:ext cx="9483971" cy="3896332"/>
          </a:xfrm>
          <a:custGeom>
            <a:avLst/>
            <a:gdLst/>
            <a:ahLst/>
            <a:cxnLst/>
            <a:rect l="l" t="t" r="r" b="b"/>
            <a:pathLst>
              <a:path w="9483971" h="3896332">
                <a:moveTo>
                  <a:pt x="9483971" y="0"/>
                </a:moveTo>
                <a:lnTo>
                  <a:pt x="0" y="0"/>
                </a:lnTo>
                <a:lnTo>
                  <a:pt x="0" y="3896331"/>
                </a:lnTo>
                <a:lnTo>
                  <a:pt x="9483971" y="3896331"/>
                </a:lnTo>
                <a:lnTo>
                  <a:pt x="9483971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237656" y="-1039603"/>
            <a:ext cx="15812687" cy="15812687"/>
          </a:xfrm>
          <a:custGeom>
            <a:avLst/>
            <a:gdLst/>
            <a:ahLst/>
            <a:cxnLst/>
            <a:rect l="l" t="t" r="r" b="b"/>
            <a:pathLst>
              <a:path w="15812687" h="15812687">
                <a:moveTo>
                  <a:pt x="0" y="0"/>
                </a:moveTo>
                <a:lnTo>
                  <a:pt x="15812688" y="0"/>
                </a:lnTo>
                <a:lnTo>
                  <a:pt x="15812688" y="15812687"/>
                </a:lnTo>
                <a:lnTo>
                  <a:pt x="0" y="1581268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46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2107791" y="2209458"/>
            <a:ext cx="7484443" cy="5868084"/>
          </a:xfrm>
          <a:custGeom>
            <a:avLst/>
            <a:gdLst/>
            <a:ahLst/>
            <a:cxnLst/>
            <a:rect l="l" t="t" r="r" b="b"/>
            <a:pathLst>
              <a:path w="7484443" h="5868084">
                <a:moveTo>
                  <a:pt x="0" y="0"/>
                </a:moveTo>
                <a:lnTo>
                  <a:pt x="7484442" y="0"/>
                </a:lnTo>
                <a:lnTo>
                  <a:pt x="7484442" y="5868084"/>
                </a:lnTo>
                <a:lnTo>
                  <a:pt x="0" y="586808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676184">
            <a:off x="13646146" y="2079201"/>
            <a:ext cx="7602093" cy="8229600"/>
          </a:xfrm>
          <a:custGeom>
            <a:avLst/>
            <a:gdLst/>
            <a:ahLst/>
            <a:cxnLst/>
            <a:rect l="l" t="t" r="r" b="b"/>
            <a:pathLst>
              <a:path w="7602093" h="8229600">
                <a:moveTo>
                  <a:pt x="0" y="0"/>
                </a:moveTo>
                <a:lnTo>
                  <a:pt x="7602093" y="0"/>
                </a:lnTo>
                <a:lnTo>
                  <a:pt x="7602093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1537485" y="4749594"/>
            <a:ext cx="6916107" cy="5537406"/>
          </a:xfrm>
          <a:custGeom>
            <a:avLst/>
            <a:gdLst/>
            <a:ahLst/>
            <a:cxnLst/>
            <a:rect l="l" t="t" r="r" b="b"/>
            <a:pathLst>
              <a:path w="6916107" h="5537406">
                <a:moveTo>
                  <a:pt x="0" y="0"/>
                </a:moveTo>
                <a:lnTo>
                  <a:pt x="6916107" y="0"/>
                </a:lnTo>
                <a:lnTo>
                  <a:pt x="6916107" y="5537406"/>
                </a:lnTo>
                <a:lnTo>
                  <a:pt x="0" y="553740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4540284" y="4931496"/>
            <a:ext cx="9581127" cy="35017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65"/>
              </a:lnSpc>
            </a:pPr>
            <a:r>
              <a:rPr lang="en-US" sz="9345" b="1" dirty="0" err="1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Što</a:t>
            </a:r>
            <a:r>
              <a:rPr lang="en-US" sz="9345" b="1" dirty="0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 </a:t>
            </a:r>
            <a:r>
              <a:rPr lang="en-US" sz="9345" b="1" dirty="0" err="1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ćeš</a:t>
            </a:r>
            <a:r>
              <a:rPr lang="en-US" sz="9345" b="1" dirty="0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 od </a:t>
            </a:r>
            <a:r>
              <a:rPr lang="en-US" sz="9345" b="1" dirty="0" err="1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danas</a:t>
            </a:r>
            <a:r>
              <a:rPr lang="en-US" sz="9345" b="1" dirty="0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 online </a:t>
            </a:r>
            <a:r>
              <a:rPr lang="en-US" sz="9345" b="1" dirty="0" err="1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drugačije</a:t>
            </a:r>
            <a:r>
              <a:rPr lang="en-US" sz="9345" b="1" dirty="0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 </a:t>
            </a:r>
            <a:r>
              <a:rPr lang="en-US" sz="9345" b="1" dirty="0" err="1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raditi</a:t>
            </a:r>
            <a:r>
              <a:rPr lang="en-US" sz="9345" b="1" dirty="0">
                <a:solidFill>
                  <a:srgbClr val="77E8FF"/>
                </a:solidFill>
                <a:latin typeface="TT Hoves Bold"/>
                <a:ea typeface="TT Hoves Bold"/>
                <a:cs typeface="TT Hoves Bold"/>
                <a:sym typeface="TT Hoves Bold"/>
              </a:rPr>
              <a:t>?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763427" y="1824759"/>
            <a:ext cx="12761145" cy="20812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39"/>
              </a:lnSpc>
            </a:pPr>
            <a:r>
              <a:rPr lang="en-US" sz="8252" spc="-536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Razmisli</a:t>
            </a:r>
            <a:r>
              <a:rPr lang="en-US" sz="8252" spc="-536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8252" spc="-536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prije</a:t>
            </a:r>
            <a:r>
              <a:rPr lang="en-US" sz="8252" spc="-536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8252" spc="-536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nego</a:t>
            </a:r>
            <a:r>
              <a:rPr lang="en-US" sz="8252" spc="-536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8252" spc="-536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što</a:t>
            </a:r>
            <a:r>
              <a:rPr lang="en-US" sz="8252" spc="-536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8252" spc="-536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klikneš</a:t>
            </a:r>
            <a:r>
              <a:rPr lang="en-US" sz="8252" spc="-536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!</a:t>
            </a:r>
          </a:p>
          <a:p>
            <a:pPr marL="0" lvl="0" indent="0" algn="ctr">
              <a:lnSpc>
                <a:spcPts val="7839"/>
              </a:lnSpc>
              <a:spcBef>
                <a:spcPct val="0"/>
              </a:spcBef>
            </a:pPr>
            <a:r>
              <a:rPr lang="en-US" sz="8252" spc="-536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Zaštiti</a:t>
            </a:r>
            <a:r>
              <a:rPr lang="en-US" sz="8252" spc="-536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8252" spc="-536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svoje</a:t>
            </a:r>
            <a:r>
              <a:rPr lang="en-US" sz="8252" spc="-536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8252" spc="-536" dirty="0" err="1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podatke</a:t>
            </a:r>
            <a:r>
              <a:rPr lang="en-US" sz="8252" spc="-536" dirty="0">
                <a:solidFill>
                  <a:srgbClr val="FCFEFF"/>
                </a:solidFill>
                <a:latin typeface="Arimo"/>
                <a:ea typeface="Arimo"/>
                <a:cs typeface="Arimo"/>
                <a:sym typeface="Arimo"/>
              </a:rPr>
              <a:t>!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232</Words>
  <Application>Microsoft Office PowerPoint</Application>
  <PresentationFormat>Prilagođeno</PresentationFormat>
  <Paragraphs>37</Paragraphs>
  <Slides>9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9</vt:i4>
      </vt:variant>
    </vt:vector>
  </HeadingPairs>
  <TitlesOfParts>
    <vt:vector size="15" baseType="lpstr">
      <vt:lpstr>Arimo</vt:lpstr>
      <vt:lpstr>Calibri</vt:lpstr>
      <vt:lpstr>Arial</vt:lpstr>
      <vt:lpstr>Arimo Italics</vt:lpstr>
      <vt:lpstr>TT Hoves Bold</vt:lpstr>
      <vt:lpstr>Office Theme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Digitalna pismenost i građanstvo (SRO)</dc:title>
  <cp:lastModifiedBy>Gabrijela Mofardin</cp:lastModifiedBy>
  <cp:revision>2</cp:revision>
  <dcterms:created xsi:type="dcterms:W3CDTF">2006-08-16T00:00:00Z</dcterms:created>
  <dcterms:modified xsi:type="dcterms:W3CDTF">2026-08-28T08:43:35Z</dcterms:modified>
  <dc:identifier>DAHEaaNOgWw</dc:identifier>
</cp:coreProperties>
</file>